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86" r:id="rId5"/>
    <p:sldId id="280" r:id="rId6"/>
    <p:sldId id="258" r:id="rId7"/>
    <p:sldId id="259" r:id="rId8"/>
    <p:sldId id="260" r:id="rId9"/>
    <p:sldId id="261" r:id="rId10"/>
    <p:sldId id="262" r:id="rId11"/>
    <p:sldId id="263" r:id="rId12"/>
    <p:sldId id="264" r:id="rId13"/>
    <p:sldId id="265" r:id="rId14"/>
    <p:sldId id="266" r:id="rId15"/>
    <p:sldId id="267" r:id="rId16"/>
    <p:sldId id="268" r:id="rId17"/>
    <p:sldId id="281" r:id="rId18"/>
    <p:sldId id="282" r:id="rId19"/>
    <p:sldId id="283" r:id="rId20"/>
    <p:sldId id="284" r:id="rId21"/>
    <p:sldId id="285" r:id="rId22"/>
    <p:sldId id="269" r:id="rId23"/>
    <p:sldId id="270" r:id="rId24"/>
    <p:sldId id="271" r:id="rId25"/>
    <p:sldId id="272" r:id="rId26"/>
    <p:sldId id="273" r:id="rId27"/>
    <p:sldId id="274" r:id="rId28"/>
    <p:sldId id="275" r:id="rId29"/>
    <p:sldId id="287" r:id="rId30"/>
    <p:sldId id="276" r:id="rId31"/>
    <p:sldId id="277" r:id="rId32"/>
    <p:sldId id="288"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 Id="rId3" Type="http://schemas.openxmlformats.org/officeDocument/2006/relationships/image" Target="../media/image27.jpeg"/><Relationship Id="rId2" Type="http://schemas.openxmlformats.org/officeDocument/2006/relationships/tags" Target="../tags/tag1.xml"/><Relationship Id="rId1" Type="http://schemas.openxmlformats.org/officeDocument/2006/relationships/image" Target="../media/image26.jpe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2"/>
          <p:cNvSpPr/>
          <p:nvPr/>
        </p:nvSpPr>
        <p:spPr>
          <a:xfrm>
            <a:off x="0" y="277367"/>
            <a:ext cx="12192000" cy="4762500"/>
          </a:xfrm>
          <a:prstGeom prst="rect">
            <a:avLst/>
          </a:prstGeom>
          <a:solidFill>
            <a:srgbClr val="5E83CA">
              <a:alpha val="100000"/>
            </a:srgbClr>
          </a:solidFill>
          <a:ln w="0" cap="flat">
            <a:noFill/>
            <a:prstDash val="solid"/>
            <a:miter lim="0"/>
          </a:ln>
        </p:spPr>
        <p:txBody>
          <a:bodyPr rtlCol="0"/>
          <a:lstStyle/>
          <a:p>
            <a:pPr algn="ctr"/>
            <a:endParaRPr lang="zh-CN" altLang="en-US"/>
          </a:p>
        </p:txBody>
      </p:sp>
      <p:pic>
        <p:nvPicPr>
          <p:cNvPr id="4" name="picture 4"/>
          <p:cNvPicPr>
            <a:picLocks noChangeAspect="1"/>
          </p:cNvPicPr>
          <p:nvPr/>
        </p:nvPicPr>
        <p:blipFill>
          <a:blip r:embed="rId1"/>
          <a:srcRect b="14472"/>
          <a:stretch>
            <a:fillRect/>
          </a:stretch>
        </p:blipFill>
        <p:spPr>
          <a:xfrm rot="21600000">
            <a:off x="0" y="0"/>
            <a:ext cx="12192000" cy="5040000"/>
          </a:xfrm>
          <a:prstGeom prst="rect">
            <a:avLst/>
          </a:prstGeom>
        </p:spPr>
      </p:pic>
      <p:sp>
        <p:nvSpPr>
          <p:cNvPr id="8" name="textbox 8"/>
          <p:cNvSpPr/>
          <p:nvPr/>
        </p:nvSpPr>
        <p:spPr>
          <a:xfrm>
            <a:off x="1078230" y="4688840"/>
            <a:ext cx="6219190" cy="723900"/>
          </a:xfrm>
          <a:prstGeom prst="rect">
            <a:avLst/>
          </a:prstGeom>
          <a:noFill/>
          <a:ln w="0" cap="flat">
            <a:noFill/>
            <a:prstDash val="solid"/>
            <a:miter lim="0"/>
          </a:ln>
        </p:spPr>
        <p:txBody>
          <a:bodyPr vert="horz" wrap="square" lIns="0" tIns="0" rIns="0" bIns="0">
            <a:scene3d>
              <a:camera prst="orthographicFront"/>
              <a:lightRig rig="threePt" dir="t"/>
            </a:scene3d>
          </a:bodyPr>
          <a:lstStyle/>
          <a:p>
            <a:pPr algn="l" rtl="0" eaLnBrk="0">
              <a:lnSpc>
                <a:spcPct val="66000"/>
              </a:lnSpc>
            </a:pPr>
            <a:endParaRPr sz="100" dirty="0">
              <a:latin typeface="Arial" panose="020B0604020202020204"/>
              <a:ea typeface="Arial" panose="020B0604020202020204"/>
              <a:cs typeface="Arial" panose="020B0604020202020204"/>
            </a:endParaRPr>
          </a:p>
          <a:p>
            <a:pPr marL="1008380" indent="-995680" algn="ctr" rtl="0" eaLnBrk="0">
              <a:lnSpc>
                <a:spcPct val="100000"/>
              </a:lnSpc>
            </a:pPr>
            <a:r>
              <a:rPr sz="2300" i="1" dirty="0">
                <a:ln/>
                <a:solidFill>
                  <a:schemeClr val="accent1"/>
                </a:solidFill>
                <a:effectLst>
                  <a:outerShdw blurRad="38100" dist="25400" dir="5400000" algn="ctr" rotWithShape="0">
                    <a:srgbClr val="6E747A">
                      <a:alpha val="43000"/>
                      <a:alpha val="43000"/>
                    </a:srgbClr>
                  </a:outerShdw>
                </a:effectLst>
                <a:latin typeface="Helvetica Oblique" charset="0"/>
                <a:ea typeface="Arial" panose="020B0604020202020204"/>
                <a:cs typeface="Helvetica Oblique" charset="0"/>
              </a:rPr>
              <a:t>Smoke and flame monitoring and alarm project</a:t>
            </a:r>
            <a:endParaRPr sz="2300" i="1" dirty="0">
              <a:ln/>
              <a:solidFill>
                <a:schemeClr val="accent1"/>
              </a:solidFill>
              <a:effectLst>
                <a:outerShdw blurRad="38100" dist="25400" dir="5400000" algn="ctr" rotWithShape="0">
                  <a:srgbClr val="6E747A">
                    <a:alpha val="43000"/>
                    <a:alpha val="43000"/>
                  </a:srgbClr>
                </a:outerShdw>
              </a:effectLst>
              <a:latin typeface="Helvetica Oblique" charset="0"/>
              <a:ea typeface="Arial" panose="020B0604020202020204"/>
              <a:cs typeface="Helvetica Oblique" charset="0"/>
            </a:endParaRPr>
          </a:p>
          <a:p>
            <a:pPr marL="1008380" indent="-995680" algn="ctr" rtl="0" eaLnBrk="0">
              <a:lnSpc>
                <a:spcPct val="100000"/>
              </a:lnSpc>
            </a:pPr>
            <a:r>
              <a:rPr sz="2300" i="1" dirty="0">
                <a:ln/>
                <a:solidFill>
                  <a:schemeClr val="accent1"/>
                </a:solidFill>
                <a:effectLst>
                  <a:outerShdw blurRad="38100" dist="25400" dir="5400000" algn="ctr" rotWithShape="0">
                    <a:srgbClr val="6E747A">
                      <a:alpha val="43000"/>
                      <a:alpha val="43000"/>
                    </a:srgbClr>
                  </a:outerShdw>
                </a:effectLst>
                <a:latin typeface="Helvetica Oblique" charset="0"/>
                <a:ea typeface="Arial" panose="020B0604020202020204"/>
                <a:cs typeface="Helvetica Oblique" charset="0"/>
              </a:rPr>
              <a:t>Product manual</a:t>
            </a:r>
            <a:endParaRPr sz="2300" i="1" dirty="0">
              <a:ln/>
              <a:solidFill>
                <a:schemeClr val="accent1"/>
              </a:solidFill>
              <a:effectLst>
                <a:outerShdw blurRad="38100" dist="25400" dir="5400000" algn="ctr" rotWithShape="0">
                  <a:srgbClr val="6E747A">
                    <a:alpha val="43000"/>
                    <a:alpha val="43000"/>
                  </a:srgbClr>
                </a:outerShdw>
              </a:effectLst>
              <a:latin typeface="Helvetica Oblique" charset="0"/>
              <a:ea typeface="Arial" panose="020B0604020202020204"/>
              <a:cs typeface="Helvetica Oblique" charset="0"/>
            </a:endParaRPr>
          </a:p>
        </p:txBody>
      </p:sp>
      <p:pic>
        <p:nvPicPr>
          <p:cNvPr id="18" name="picture 18"/>
          <p:cNvPicPr>
            <a:picLocks noChangeAspect="1"/>
          </p:cNvPicPr>
          <p:nvPr/>
        </p:nvPicPr>
        <p:blipFill>
          <a:blip r:embed="rId2"/>
          <a:stretch>
            <a:fillRect/>
          </a:stretch>
        </p:blipFill>
        <p:spPr>
          <a:xfrm rot="21600000">
            <a:off x="487828" y="4486647"/>
            <a:ext cx="7150831" cy="73621"/>
          </a:xfrm>
          <a:prstGeom prst="rect">
            <a:avLst/>
          </a:prstGeom>
        </p:spPr>
      </p:pic>
      <p:sp>
        <p:nvSpPr>
          <p:cNvPr id="3" name="文本框 2"/>
          <p:cNvSpPr txBox="1"/>
          <p:nvPr/>
        </p:nvSpPr>
        <p:spPr>
          <a:xfrm>
            <a:off x="457200" y="2913380"/>
            <a:ext cx="7137400" cy="1445260"/>
          </a:xfrm>
          <a:prstGeom prst="rect">
            <a:avLst/>
          </a:prstGeom>
          <a:noFill/>
        </p:spPr>
        <p:txBody>
          <a:bodyPr wrap="square" rtlCol="0">
            <a:spAutoFit/>
            <a:scene3d>
              <a:camera prst="orthographicFront"/>
              <a:lightRig rig="threePt" dir="t"/>
            </a:scene3d>
          </a:bodyPr>
          <a:p>
            <a:pPr algn="ctr"/>
            <a:r>
              <a:rPr lang="zh-CN" altLang="en-US" sz="4400">
                <a:ln/>
                <a:solidFill>
                  <a:schemeClr val="accent1"/>
                </a:solidFill>
                <a:effectLst>
                  <a:outerShdw blurRad="38100" dist="25400" dir="5400000" algn="ctr" rotWithShape="0">
                    <a:srgbClr val="6E747A">
                      <a:alpha val="43000"/>
                      <a:alpha val="43000"/>
                    </a:srgbClr>
                  </a:outerShdw>
                </a:effectLst>
                <a:latin typeface="微软雅黑" charset="0"/>
                <a:ea typeface="微软雅黑" charset="0"/>
                <a:cs typeface="微软雅黑" charset="0"/>
              </a:rPr>
              <a:t>烟雾火焰监控报警项目</a:t>
            </a:r>
            <a:br>
              <a:rPr lang="zh-CN" altLang="en-US" sz="4400">
                <a:ln/>
                <a:solidFill>
                  <a:schemeClr val="accent1"/>
                </a:solidFill>
                <a:effectLst>
                  <a:outerShdw blurRad="38100" dist="25400" dir="5400000" algn="ctr" rotWithShape="0">
                    <a:srgbClr val="6E747A">
                      <a:alpha val="43000"/>
                      <a:alpha val="43000"/>
                    </a:srgbClr>
                  </a:outerShdw>
                </a:effectLst>
                <a:latin typeface="微软雅黑" charset="0"/>
                <a:ea typeface="微软雅黑" charset="0"/>
                <a:cs typeface="微软雅黑" charset="0"/>
              </a:rPr>
            </a:br>
            <a:r>
              <a:rPr lang="zh-CN" altLang="en-US" sz="4400">
                <a:ln/>
                <a:solidFill>
                  <a:schemeClr val="accent1"/>
                </a:solidFill>
                <a:effectLst>
                  <a:outerShdw blurRad="38100" dist="25400" dir="5400000" algn="ctr" rotWithShape="0">
                    <a:srgbClr val="6E747A">
                      <a:alpha val="43000"/>
                      <a:alpha val="43000"/>
                    </a:srgbClr>
                  </a:outerShdw>
                </a:effectLst>
                <a:latin typeface="微软雅黑" charset="0"/>
                <a:ea typeface="微软雅黑" charset="0"/>
                <a:cs typeface="微软雅黑" charset="0"/>
              </a:rPr>
              <a:t>产品说明书</a:t>
            </a:r>
            <a:endParaRPr lang="zh-CN" altLang="en-US" sz="4400">
              <a:ln/>
              <a:solidFill>
                <a:schemeClr val="accent1"/>
              </a:solidFill>
              <a:effectLst>
                <a:outerShdw blurRad="38100" dist="25400" dir="5400000" algn="ctr" rotWithShape="0">
                  <a:srgbClr val="6E747A">
                    <a:alpha val="43000"/>
                    <a:alpha val="43000"/>
                  </a:srgbClr>
                </a:outerShdw>
              </a:effectLst>
              <a:latin typeface="微软雅黑" charset="0"/>
              <a:ea typeface="微软雅黑" charset="0"/>
              <a:cs typeface="微软雅黑" charset="0"/>
            </a:endParaRPr>
          </a:p>
        </p:txBody>
      </p:sp>
      <p:sp>
        <p:nvSpPr>
          <p:cNvPr id="5" name="文本框 4"/>
          <p:cNvSpPr txBox="1"/>
          <p:nvPr/>
        </p:nvSpPr>
        <p:spPr>
          <a:xfrm>
            <a:off x="6061075" y="5845810"/>
            <a:ext cx="6915785" cy="768350"/>
          </a:xfrm>
          <a:prstGeom prst="rect">
            <a:avLst/>
          </a:prstGeom>
          <a:noFill/>
        </p:spPr>
        <p:txBody>
          <a:bodyPr wrap="square" rtlCol="0">
            <a:spAutoFit/>
          </a:bodyPr>
          <a:p>
            <a:r>
              <a:rPr lang="zh-CN" altLang="en-US" sz="4400" b="1" i="1">
                <a:ln w="10160">
                  <a:solidFill>
                    <a:schemeClr val="accent5"/>
                  </a:solidFill>
                  <a:prstDash val="solid"/>
                </a:ln>
                <a:solidFill>
                  <a:schemeClr val="tx1"/>
                </a:solidFill>
                <a:effectLst>
                  <a:outerShdw blurRad="38100" dist="22860" dir="5400000" algn="tl" rotWithShape="0">
                    <a:srgbClr val="000000">
                      <a:alpha val="30000"/>
                      <a:alpha val="30000"/>
                    </a:srgbClr>
                  </a:outerShdw>
                </a:effectLst>
                <a:latin typeface="微软雅黑" charset="0"/>
                <a:ea typeface="微软雅黑" charset="0"/>
                <a:sym typeface="+mn-ea"/>
              </a:rPr>
              <a:t>苏州宙翼科技有限公司</a:t>
            </a:r>
            <a:endParaRPr lang="zh-CN" altLang="en-US" sz="4400" b="1" i="1">
              <a:ln w="10160">
                <a:solidFill>
                  <a:schemeClr val="accent5"/>
                </a:solidFill>
                <a:prstDash val="solid"/>
              </a:ln>
              <a:solidFill>
                <a:schemeClr val="tx1"/>
              </a:solidFill>
              <a:effectLst>
                <a:outerShdw blurRad="38100" dist="22860" dir="5400000" algn="tl" rotWithShape="0">
                  <a:srgbClr val="000000">
                    <a:alpha val="30000"/>
                    <a:alpha val="30000"/>
                  </a:srgbClr>
                </a:outerShdw>
              </a:effectLst>
              <a:latin typeface="微软雅黑" charset="0"/>
              <a:ea typeface="微软雅黑" charset="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picture 120"/>
          <p:cNvPicPr>
            <a:picLocks noChangeAspect="1"/>
          </p:cNvPicPr>
          <p:nvPr/>
        </p:nvPicPr>
        <p:blipFill>
          <a:blip r:embed="rId1"/>
          <a:stretch>
            <a:fillRect/>
          </a:stretch>
        </p:blipFill>
        <p:spPr>
          <a:xfrm rot="21600000">
            <a:off x="248411" y="1296924"/>
            <a:ext cx="11905488" cy="4946903"/>
          </a:xfrm>
          <a:prstGeom prst="rect">
            <a:avLst/>
          </a:prstGeom>
        </p:spPr>
      </p:pic>
      <p:sp>
        <p:nvSpPr>
          <p:cNvPr id="122" name="textbox 122"/>
          <p:cNvSpPr/>
          <p:nvPr/>
        </p:nvSpPr>
        <p:spPr>
          <a:xfrm>
            <a:off x="260708" y="307829"/>
            <a:ext cx="3143885" cy="1234439"/>
          </a:xfrm>
          <a:prstGeom prst="rect">
            <a:avLst/>
          </a:prstGeom>
          <a:noFill/>
          <a:ln w="0" cap="flat">
            <a:noFill/>
            <a:prstDash val="solid"/>
            <a:miter lim="0"/>
          </a:ln>
        </p:spPr>
        <p:txBody>
          <a:bodyPr vert="horz" wrap="square" lIns="0" tIns="0" rIns="0" bIns="0"/>
          <a:lstStyle/>
          <a:p>
            <a:pPr algn="l" rtl="0" eaLnBrk="0">
              <a:lnSpc>
                <a:spcPct val="107000"/>
              </a:lnSpc>
            </a:pPr>
            <a:endParaRPr sz="400" dirty="0">
              <a:latin typeface="Arial" panose="020B0604020202020204"/>
              <a:ea typeface="Arial" panose="020B0604020202020204"/>
              <a:cs typeface="Arial" panose="020B0604020202020204"/>
            </a:endParaRPr>
          </a:p>
          <a:p>
            <a:pPr marL="564515" algn="l" rtl="0" eaLnBrk="0">
              <a:lnSpc>
                <a:spcPct val="91000"/>
              </a:lnSpc>
              <a:spcBef>
                <a:spcPts val="5"/>
              </a:spcBef>
              <a:tabLst>
                <a:tab pos="695325" algn="l"/>
              </a:tabLst>
            </a:pPr>
            <a:r>
              <a:rPr sz="3200" kern="0" spc="0" dirty="0">
                <a:solidFill>
                  <a:srgbClr val="000000">
                    <a:alpha val="100000"/>
                  </a:srgbClr>
                </a:solidFill>
                <a:latin typeface="微软雅黑"/>
                <a:ea typeface="微软雅黑"/>
                <a:cs typeface="微软雅黑"/>
              </a:rPr>
              <a:t>	</a:t>
            </a:r>
            <a:r>
              <a:rPr sz="3200" b="1" kern="0" spc="-10" dirty="0">
                <a:solidFill>
                  <a:srgbClr val="000000">
                    <a:alpha val="100000"/>
                  </a:srgbClr>
                </a:solidFill>
                <a:latin typeface="微软雅黑"/>
                <a:ea typeface="微软雅黑"/>
                <a:cs typeface="微软雅黑"/>
              </a:rPr>
              <a:t>产品设计标准</a:t>
            </a:r>
            <a:endParaRPr sz="3200" dirty="0">
              <a:latin typeface="微软雅黑"/>
              <a:ea typeface="微软雅黑"/>
              <a:cs typeface="微软雅黑"/>
            </a:endParaRPr>
          </a:p>
          <a:p>
            <a:pPr algn="l" rtl="0" eaLnBrk="0">
              <a:lnSpc>
                <a:spcPct val="193000"/>
              </a:lnSpc>
            </a:pPr>
            <a:endParaRPr sz="1000" dirty="0">
              <a:latin typeface="Arial" panose="020B0604020202020204"/>
              <a:ea typeface="Arial" panose="020B0604020202020204"/>
              <a:cs typeface="Arial" panose="020B0604020202020204"/>
            </a:endParaRPr>
          </a:p>
          <a:p>
            <a:pPr algn="l" rtl="0" eaLnBrk="0">
              <a:lnSpc>
                <a:spcPct val="116000"/>
              </a:lnSpc>
            </a:pPr>
            <a:endParaRPr sz="500" dirty="0">
              <a:latin typeface="Arial" panose="020B0604020202020204"/>
              <a:ea typeface="Arial" panose="020B0604020202020204"/>
              <a:cs typeface="Arial" panose="020B0604020202020204"/>
            </a:endParaRPr>
          </a:p>
          <a:p>
            <a:pPr marL="502920" algn="l" rtl="0" eaLnBrk="0">
              <a:lnSpc>
                <a:spcPct val="94000"/>
              </a:lnSpc>
              <a:spcBef>
                <a:spcPts val="0"/>
              </a:spcBef>
            </a:pPr>
            <a:r>
              <a:rPr sz="2300" b="1" kern="0" spc="90" dirty="0">
                <a:solidFill>
                  <a:srgbClr val="000000">
                    <a:alpha val="100000"/>
                  </a:srgbClr>
                </a:solidFill>
                <a:latin typeface="微软雅黑"/>
                <a:ea typeface="微软雅黑"/>
                <a:cs typeface="微软雅黑"/>
              </a:rPr>
              <a:t>火焰识别报警</a:t>
            </a:r>
            <a:endParaRPr sz="2300" dirty="0">
              <a:latin typeface="微软雅黑"/>
              <a:ea typeface="微软雅黑"/>
              <a:cs typeface="微软雅黑"/>
            </a:endParaRPr>
          </a:p>
        </p:txBody>
      </p:sp>
      <p:sp>
        <p:nvSpPr>
          <p:cNvPr id="124" name="path 124"/>
          <p:cNvSpPr/>
          <p:nvPr/>
        </p:nvSpPr>
        <p:spPr>
          <a:xfrm>
            <a:off x="273408" y="320529"/>
            <a:ext cx="551929" cy="551938"/>
          </a:xfrm>
          <a:custGeom>
            <a:avLst/>
            <a:gdLst/>
            <a:ahLst/>
            <a:cxnLst/>
            <a:rect l="0" t="0" r="0" b="0"/>
            <a:pathLst>
              <a:path w="869" h="869">
                <a:moveTo>
                  <a:pt x="356" y="42"/>
                </a:moveTo>
                <a:cubicBezTo>
                  <a:pt x="399" y="0"/>
                  <a:pt x="469" y="0"/>
                  <a:pt x="512" y="42"/>
                </a:cubicBezTo>
                <a:lnTo>
                  <a:pt x="827" y="356"/>
                </a:lnTo>
                <a:cubicBezTo>
                  <a:pt x="869" y="399"/>
                  <a:pt x="869" y="469"/>
                  <a:pt x="827" y="512"/>
                </a:cubicBezTo>
                <a:lnTo>
                  <a:pt x="512" y="827"/>
                </a:lnTo>
                <a:cubicBezTo>
                  <a:pt x="469" y="869"/>
                  <a:pt x="399" y="869"/>
                  <a:pt x="356" y="827"/>
                </a:cubicBezTo>
                <a:lnTo>
                  <a:pt x="42" y="512"/>
                </a:lnTo>
                <a:cubicBezTo>
                  <a:pt x="0" y="469"/>
                  <a:pt x="0" y="399"/>
                  <a:pt x="42" y="356"/>
                </a:cubicBezTo>
                <a:lnTo>
                  <a:pt x="356" y="42"/>
                </a:lnTo>
              </a:path>
            </a:pathLst>
          </a:custGeom>
          <a:solidFill>
            <a:srgbClr val="6084CB">
              <a:alpha val="100000"/>
            </a:srgbClr>
          </a:solidFill>
          <a:ln w="0" cap="flat">
            <a:noFill/>
            <a:prstDash val="solid"/>
            <a:miter lim="0"/>
          </a:ln>
        </p:spPr>
        <p:txBody>
          <a:bodyPr rtlCol="0"/>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126"/>
          <p:cNvPicPr>
            <a:picLocks noChangeAspect="1"/>
          </p:cNvPicPr>
          <p:nvPr/>
        </p:nvPicPr>
        <p:blipFill>
          <a:blip r:embed="rId1"/>
          <a:stretch>
            <a:fillRect/>
          </a:stretch>
        </p:blipFill>
        <p:spPr>
          <a:xfrm rot="21600000">
            <a:off x="251459" y="1115567"/>
            <a:ext cx="11774424" cy="4888991"/>
          </a:xfrm>
          <a:prstGeom prst="rect">
            <a:avLst/>
          </a:prstGeom>
        </p:spPr>
      </p:pic>
      <p:sp>
        <p:nvSpPr>
          <p:cNvPr id="128" name="textbox 128"/>
          <p:cNvSpPr/>
          <p:nvPr/>
        </p:nvSpPr>
        <p:spPr>
          <a:xfrm>
            <a:off x="260708" y="307829"/>
            <a:ext cx="3143885" cy="619125"/>
          </a:xfrm>
          <a:prstGeom prst="rect">
            <a:avLst/>
          </a:prstGeom>
          <a:noFill/>
          <a:ln w="0" cap="flat">
            <a:noFill/>
            <a:prstDash val="solid"/>
            <a:miter lim="0"/>
          </a:ln>
        </p:spPr>
        <p:txBody>
          <a:bodyPr vert="horz" wrap="square" lIns="0" tIns="0" rIns="0" bIns="0"/>
          <a:lstStyle/>
          <a:p>
            <a:pPr algn="l" rtl="0" eaLnBrk="0">
              <a:lnSpc>
                <a:spcPct val="107000"/>
              </a:lnSpc>
            </a:pPr>
            <a:endParaRPr sz="400" dirty="0">
              <a:latin typeface="Arial" panose="020B0604020202020204"/>
              <a:ea typeface="Arial" panose="020B0604020202020204"/>
              <a:cs typeface="Arial" panose="020B0604020202020204"/>
            </a:endParaRPr>
          </a:p>
          <a:p>
            <a:pPr marL="564515" algn="l" rtl="0" eaLnBrk="0">
              <a:lnSpc>
                <a:spcPct val="91000"/>
              </a:lnSpc>
              <a:spcBef>
                <a:spcPts val="5"/>
              </a:spcBef>
              <a:tabLst>
                <a:tab pos="695325" algn="l"/>
              </a:tabLst>
            </a:pPr>
            <a:r>
              <a:rPr sz="3200" kern="0" spc="0" dirty="0">
                <a:solidFill>
                  <a:srgbClr val="000000">
                    <a:alpha val="100000"/>
                  </a:srgbClr>
                </a:solidFill>
                <a:latin typeface="微软雅黑"/>
                <a:ea typeface="微软雅黑"/>
                <a:cs typeface="微软雅黑"/>
              </a:rPr>
              <a:t>	</a:t>
            </a:r>
            <a:r>
              <a:rPr sz="3200" b="1" kern="0" spc="-10" dirty="0">
                <a:solidFill>
                  <a:srgbClr val="000000">
                    <a:alpha val="100000"/>
                  </a:srgbClr>
                </a:solidFill>
                <a:latin typeface="微软雅黑"/>
                <a:ea typeface="微软雅黑"/>
                <a:cs typeface="微软雅黑"/>
              </a:rPr>
              <a:t>产品设计标准</a:t>
            </a:r>
            <a:endParaRPr sz="3200" dirty="0">
              <a:latin typeface="微软雅黑"/>
              <a:ea typeface="微软雅黑"/>
              <a:cs typeface="微软雅黑"/>
            </a:endParaRPr>
          </a:p>
        </p:txBody>
      </p:sp>
      <p:sp>
        <p:nvSpPr>
          <p:cNvPr id="130" name="path 130"/>
          <p:cNvSpPr/>
          <p:nvPr/>
        </p:nvSpPr>
        <p:spPr>
          <a:xfrm>
            <a:off x="273408" y="320529"/>
            <a:ext cx="551929" cy="551938"/>
          </a:xfrm>
          <a:custGeom>
            <a:avLst/>
            <a:gdLst/>
            <a:ahLst/>
            <a:cxnLst/>
            <a:rect l="0" t="0" r="0" b="0"/>
            <a:pathLst>
              <a:path w="869" h="869">
                <a:moveTo>
                  <a:pt x="356" y="42"/>
                </a:moveTo>
                <a:cubicBezTo>
                  <a:pt x="399" y="0"/>
                  <a:pt x="469" y="0"/>
                  <a:pt x="512" y="42"/>
                </a:cubicBezTo>
                <a:lnTo>
                  <a:pt x="827" y="356"/>
                </a:lnTo>
                <a:cubicBezTo>
                  <a:pt x="869" y="399"/>
                  <a:pt x="869" y="469"/>
                  <a:pt x="827" y="512"/>
                </a:cubicBezTo>
                <a:lnTo>
                  <a:pt x="512" y="827"/>
                </a:lnTo>
                <a:cubicBezTo>
                  <a:pt x="469" y="869"/>
                  <a:pt x="399" y="869"/>
                  <a:pt x="356" y="827"/>
                </a:cubicBezTo>
                <a:lnTo>
                  <a:pt x="42" y="512"/>
                </a:lnTo>
                <a:cubicBezTo>
                  <a:pt x="0" y="469"/>
                  <a:pt x="0" y="399"/>
                  <a:pt x="42" y="356"/>
                </a:cubicBezTo>
                <a:lnTo>
                  <a:pt x="356" y="42"/>
                </a:lnTo>
              </a:path>
            </a:pathLst>
          </a:custGeom>
          <a:solidFill>
            <a:srgbClr val="6084CB">
              <a:alpha val="100000"/>
            </a:srgbClr>
          </a:solidFill>
          <a:ln w="0" cap="flat">
            <a:noFill/>
            <a:prstDash val="solid"/>
            <a:miter lim="0"/>
          </a:ln>
        </p:spPr>
        <p:txBody>
          <a:bodyPr rtlCol="0"/>
          <a:lstStyle/>
          <a:p>
            <a:pPr algn="ctr"/>
            <a:endParaRPr lang="zh-CN" altLang="en-US"/>
          </a:p>
        </p:txBody>
      </p:sp>
      <p:sp>
        <p:nvSpPr>
          <p:cNvPr id="132" name="textbox 132"/>
          <p:cNvSpPr/>
          <p:nvPr/>
        </p:nvSpPr>
        <p:spPr>
          <a:xfrm>
            <a:off x="749782" y="1187399"/>
            <a:ext cx="1851025" cy="35496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ct val="94000"/>
              </a:lnSpc>
            </a:pPr>
            <a:r>
              <a:rPr sz="2300" b="1" kern="0" spc="90" dirty="0">
                <a:solidFill>
                  <a:srgbClr val="000000">
                    <a:alpha val="100000"/>
                  </a:srgbClr>
                </a:solidFill>
                <a:latin typeface="微软雅黑"/>
                <a:ea typeface="微软雅黑"/>
                <a:cs typeface="微软雅黑"/>
              </a:rPr>
              <a:t>烟雾识别报警</a:t>
            </a:r>
            <a:endParaRPr sz="2300" dirty="0">
              <a:latin typeface="微软雅黑"/>
              <a:ea typeface="微软雅黑"/>
              <a:cs typeface="微软雅黑"/>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picture 134"/>
          <p:cNvPicPr>
            <a:picLocks noChangeAspect="1"/>
          </p:cNvPicPr>
          <p:nvPr/>
        </p:nvPicPr>
        <p:blipFill>
          <a:blip r:embed="rId1"/>
          <a:stretch>
            <a:fillRect/>
          </a:stretch>
        </p:blipFill>
        <p:spPr>
          <a:xfrm rot="21600000">
            <a:off x="2872739" y="1409700"/>
            <a:ext cx="7307580" cy="5186171"/>
          </a:xfrm>
          <a:prstGeom prst="rect">
            <a:avLst/>
          </a:prstGeom>
        </p:spPr>
      </p:pic>
      <p:sp>
        <p:nvSpPr>
          <p:cNvPr id="136" name="textbox 136"/>
          <p:cNvSpPr/>
          <p:nvPr/>
        </p:nvSpPr>
        <p:spPr>
          <a:xfrm>
            <a:off x="260708" y="307829"/>
            <a:ext cx="3143885" cy="619125"/>
          </a:xfrm>
          <a:prstGeom prst="rect">
            <a:avLst/>
          </a:prstGeom>
          <a:noFill/>
          <a:ln w="0" cap="flat">
            <a:noFill/>
            <a:prstDash val="solid"/>
            <a:miter lim="0"/>
          </a:ln>
        </p:spPr>
        <p:txBody>
          <a:bodyPr vert="horz" wrap="square" lIns="0" tIns="0" rIns="0" bIns="0"/>
          <a:lstStyle/>
          <a:p>
            <a:pPr algn="l" rtl="0" eaLnBrk="0">
              <a:lnSpc>
                <a:spcPct val="107000"/>
              </a:lnSpc>
            </a:pPr>
            <a:endParaRPr sz="400" dirty="0">
              <a:latin typeface="Arial" panose="020B0604020202020204"/>
              <a:ea typeface="Arial" panose="020B0604020202020204"/>
              <a:cs typeface="Arial" panose="020B0604020202020204"/>
            </a:endParaRPr>
          </a:p>
          <a:p>
            <a:pPr marL="564515" algn="l" rtl="0" eaLnBrk="0">
              <a:lnSpc>
                <a:spcPct val="91000"/>
              </a:lnSpc>
              <a:spcBef>
                <a:spcPts val="5"/>
              </a:spcBef>
              <a:tabLst>
                <a:tab pos="695325" algn="l"/>
              </a:tabLst>
            </a:pPr>
            <a:r>
              <a:rPr sz="3200" kern="0" spc="0" dirty="0">
                <a:solidFill>
                  <a:srgbClr val="000000">
                    <a:alpha val="100000"/>
                  </a:srgbClr>
                </a:solidFill>
                <a:latin typeface="微软雅黑"/>
                <a:ea typeface="微软雅黑"/>
                <a:cs typeface="微软雅黑"/>
              </a:rPr>
              <a:t>	</a:t>
            </a:r>
            <a:r>
              <a:rPr sz="3200" b="1" kern="0" spc="-10" dirty="0">
                <a:solidFill>
                  <a:srgbClr val="000000">
                    <a:alpha val="100000"/>
                  </a:srgbClr>
                </a:solidFill>
                <a:latin typeface="微软雅黑"/>
                <a:ea typeface="微软雅黑"/>
                <a:cs typeface="微软雅黑"/>
              </a:rPr>
              <a:t>产品设计标准</a:t>
            </a:r>
            <a:endParaRPr sz="3200" dirty="0">
              <a:latin typeface="微软雅黑"/>
              <a:ea typeface="微软雅黑"/>
              <a:cs typeface="微软雅黑"/>
            </a:endParaRPr>
          </a:p>
        </p:txBody>
      </p:sp>
      <p:sp>
        <p:nvSpPr>
          <p:cNvPr id="138" name="path 138"/>
          <p:cNvSpPr/>
          <p:nvPr/>
        </p:nvSpPr>
        <p:spPr>
          <a:xfrm>
            <a:off x="273408" y="320529"/>
            <a:ext cx="551929" cy="551938"/>
          </a:xfrm>
          <a:custGeom>
            <a:avLst/>
            <a:gdLst/>
            <a:ahLst/>
            <a:cxnLst/>
            <a:rect l="0" t="0" r="0" b="0"/>
            <a:pathLst>
              <a:path w="869" h="869">
                <a:moveTo>
                  <a:pt x="356" y="42"/>
                </a:moveTo>
                <a:cubicBezTo>
                  <a:pt x="399" y="0"/>
                  <a:pt x="469" y="0"/>
                  <a:pt x="512" y="42"/>
                </a:cubicBezTo>
                <a:lnTo>
                  <a:pt x="827" y="356"/>
                </a:lnTo>
                <a:cubicBezTo>
                  <a:pt x="869" y="399"/>
                  <a:pt x="869" y="469"/>
                  <a:pt x="827" y="512"/>
                </a:cubicBezTo>
                <a:lnTo>
                  <a:pt x="512" y="827"/>
                </a:lnTo>
                <a:cubicBezTo>
                  <a:pt x="469" y="869"/>
                  <a:pt x="399" y="869"/>
                  <a:pt x="356" y="827"/>
                </a:cubicBezTo>
                <a:lnTo>
                  <a:pt x="42" y="512"/>
                </a:lnTo>
                <a:cubicBezTo>
                  <a:pt x="0" y="469"/>
                  <a:pt x="0" y="399"/>
                  <a:pt x="42" y="356"/>
                </a:cubicBezTo>
                <a:lnTo>
                  <a:pt x="356" y="42"/>
                </a:lnTo>
              </a:path>
            </a:pathLst>
          </a:custGeom>
          <a:solidFill>
            <a:srgbClr val="6084CB">
              <a:alpha val="100000"/>
            </a:srgbClr>
          </a:solidFill>
          <a:ln w="0" cap="flat">
            <a:noFill/>
            <a:prstDash val="solid"/>
            <a:miter lim="0"/>
          </a:ln>
        </p:spPr>
        <p:txBody>
          <a:bodyPr rtlCol="0"/>
          <a:lstStyle/>
          <a:p>
            <a:pPr algn="ctr"/>
            <a:endParaRPr lang="zh-CN" altLang="en-US"/>
          </a:p>
        </p:txBody>
      </p:sp>
      <p:sp>
        <p:nvSpPr>
          <p:cNvPr id="140" name="textbox 140"/>
          <p:cNvSpPr/>
          <p:nvPr/>
        </p:nvSpPr>
        <p:spPr>
          <a:xfrm>
            <a:off x="750392" y="1186179"/>
            <a:ext cx="1850389" cy="356234"/>
          </a:xfrm>
          <a:prstGeom prst="rect">
            <a:avLst/>
          </a:prstGeom>
          <a:noFill/>
          <a:ln w="0" cap="flat">
            <a:noFill/>
            <a:prstDash val="solid"/>
            <a:miter lim="0"/>
          </a:ln>
        </p:spPr>
        <p:txBody>
          <a:bodyPr vert="horz" wrap="square" lIns="0" tIns="0" rIns="0" bIns="0"/>
          <a:lstStyle/>
          <a:p>
            <a:pPr algn="l" rtl="0" eaLnBrk="0">
              <a:lnSpc>
                <a:spcPct val="91000"/>
              </a:lnSpc>
            </a:pPr>
            <a:endParaRPr sz="100" dirty="0">
              <a:latin typeface="Arial" panose="020B0604020202020204"/>
              <a:ea typeface="Arial" panose="020B0604020202020204"/>
              <a:cs typeface="Arial" panose="020B0604020202020204"/>
            </a:endParaRPr>
          </a:p>
          <a:p>
            <a:pPr marL="12700" algn="l" rtl="0" eaLnBrk="0">
              <a:lnSpc>
                <a:spcPct val="94000"/>
              </a:lnSpc>
            </a:pPr>
            <a:r>
              <a:rPr sz="2300" b="1" kern="0" spc="90" dirty="0">
                <a:solidFill>
                  <a:srgbClr val="000000">
                    <a:alpha val="100000"/>
                  </a:srgbClr>
                </a:solidFill>
                <a:latin typeface="微软雅黑"/>
                <a:ea typeface="微软雅黑"/>
                <a:cs typeface="微软雅黑"/>
              </a:rPr>
              <a:t>温度识别报警</a:t>
            </a:r>
            <a:endParaRPr sz="2300" dirty="0">
              <a:latin typeface="微软雅黑"/>
              <a:ea typeface="微软雅黑"/>
              <a:cs typeface="微软雅黑"/>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box 142"/>
          <p:cNvSpPr/>
          <p:nvPr/>
        </p:nvSpPr>
        <p:spPr>
          <a:xfrm>
            <a:off x="9441327" y="2369292"/>
            <a:ext cx="2218054" cy="1829435"/>
          </a:xfrm>
          <a:prstGeom prst="rect">
            <a:avLst/>
          </a:prstGeom>
          <a:noFill/>
          <a:ln w="0" cap="flat">
            <a:noFill/>
            <a:prstDash val="solid"/>
            <a:miter lim="0"/>
          </a:ln>
        </p:spPr>
        <p:txBody>
          <a:bodyPr vert="horz" wrap="square" lIns="0" tIns="0" rIns="0" bIns="0"/>
          <a:lstStyle/>
          <a:p>
            <a:pPr algn="l" rtl="0" eaLnBrk="0">
              <a:lnSpc>
                <a:spcPct val="82000"/>
              </a:lnSpc>
            </a:pPr>
            <a:endParaRPr sz="100" dirty="0">
              <a:latin typeface="Arial" panose="020B0604020202020204"/>
              <a:ea typeface="Arial" panose="020B0604020202020204"/>
              <a:cs typeface="Arial" panose="020B0604020202020204"/>
            </a:endParaRPr>
          </a:p>
          <a:p>
            <a:pPr marL="12700" algn="l" rtl="0" eaLnBrk="0">
              <a:lnSpc>
                <a:spcPct val="88000"/>
              </a:lnSpc>
            </a:pPr>
            <a:r>
              <a:rPr sz="1500" kern="0" spc="220" dirty="0">
                <a:solidFill>
                  <a:srgbClr val="000000">
                    <a:alpha val="100000"/>
                  </a:srgbClr>
                </a:solidFill>
                <a:latin typeface="微软雅黑"/>
                <a:ea typeface="微软雅黑"/>
                <a:cs typeface="微软雅黑"/>
              </a:rPr>
              <a:t>项目设计充分考虑兼容</a:t>
            </a:r>
            <a:endParaRPr sz="1500" dirty="0">
              <a:latin typeface="微软雅黑"/>
              <a:ea typeface="微软雅黑"/>
              <a:cs typeface="微软雅黑"/>
            </a:endParaRPr>
          </a:p>
          <a:p>
            <a:pPr marL="13335" algn="l" rtl="0" eaLnBrk="0">
              <a:lnSpc>
                <a:spcPts val="2550"/>
              </a:lnSpc>
            </a:pPr>
            <a:r>
              <a:rPr sz="1500" kern="0" spc="-10" dirty="0">
                <a:solidFill>
                  <a:srgbClr val="000000">
                    <a:alpha val="100000"/>
                  </a:srgbClr>
                </a:solidFill>
                <a:latin typeface="微软雅黑"/>
                <a:ea typeface="微软雅黑"/>
                <a:cs typeface="微软雅黑"/>
              </a:rPr>
              <a:t>性和集成性</a:t>
            </a:r>
            <a:r>
              <a:rPr sz="1500" kern="0" spc="-210" dirty="0">
                <a:solidFill>
                  <a:srgbClr val="000000">
                    <a:alpha val="100000"/>
                  </a:srgbClr>
                </a:solidFill>
                <a:latin typeface="微软雅黑"/>
                <a:ea typeface="微软雅黑"/>
                <a:cs typeface="微软雅黑"/>
              </a:rPr>
              <a:t> </a:t>
            </a:r>
            <a:r>
              <a:rPr sz="1500" kern="0" spc="-10" dirty="0">
                <a:solidFill>
                  <a:srgbClr val="000000">
                    <a:alpha val="100000"/>
                  </a:srgbClr>
                </a:solidFill>
                <a:latin typeface="微软雅黑"/>
                <a:ea typeface="微软雅黑"/>
                <a:cs typeface="微软雅黑"/>
              </a:rPr>
              <a:t>，</a:t>
            </a:r>
            <a:r>
              <a:rPr sz="1500" kern="0" spc="-350" dirty="0">
                <a:solidFill>
                  <a:srgbClr val="000000">
                    <a:alpha val="100000"/>
                  </a:srgbClr>
                </a:solidFill>
                <a:latin typeface="微软雅黑"/>
                <a:ea typeface="微软雅黑"/>
                <a:cs typeface="微软雅黑"/>
              </a:rPr>
              <a:t> </a:t>
            </a:r>
            <a:r>
              <a:rPr sz="1500" kern="0" spc="-10" dirty="0">
                <a:solidFill>
                  <a:srgbClr val="000000">
                    <a:alpha val="100000"/>
                  </a:srgbClr>
                </a:solidFill>
                <a:latin typeface="微软雅黑"/>
                <a:ea typeface="微软雅黑"/>
                <a:cs typeface="微软雅黑"/>
              </a:rPr>
              <a:t>支持</a:t>
            </a:r>
            <a:r>
              <a:rPr sz="1500" kern="0" spc="-10" dirty="0">
                <a:solidFill>
                  <a:srgbClr val="000000">
                    <a:alpha val="100000"/>
                  </a:srgbClr>
                </a:solidFill>
                <a:latin typeface="微软雅黑"/>
                <a:ea typeface="微软雅黑"/>
                <a:cs typeface="微软雅黑"/>
              </a:rPr>
              <a:t>安卓</a:t>
            </a:r>
            <a:r>
              <a:rPr sz="1500" kern="0" spc="-20" dirty="0">
                <a:solidFill>
                  <a:srgbClr val="000000">
                    <a:alpha val="100000"/>
                  </a:srgbClr>
                </a:solidFill>
                <a:latin typeface="微软雅黑"/>
                <a:ea typeface="微软雅黑"/>
                <a:cs typeface="微软雅黑"/>
              </a:rPr>
              <a:t>、</a:t>
            </a:r>
            <a:endParaRPr sz="1500" dirty="0">
              <a:latin typeface="微软雅黑"/>
              <a:ea typeface="微软雅黑"/>
              <a:cs typeface="微软雅黑"/>
            </a:endParaRPr>
          </a:p>
          <a:p>
            <a:pPr marL="13970" algn="l" rtl="0" eaLnBrk="0">
              <a:lnSpc>
                <a:spcPct val="88000"/>
              </a:lnSpc>
              <a:spcBef>
                <a:spcPts val="815"/>
              </a:spcBef>
            </a:pPr>
            <a:r>
              <a:rPr sz="1700" kern="0" spc="230" dirty="0">
                <a:solidFill>
                  <a:srgbClr val="00141D">
                    <a:alpha val="100000"/>
                  </a:srgbClr>
                </a:solidFill>
                <a:latin typeface="微软雅黑"/>
                <a:ea typeface="微软雅黑"/>
                <a:cs typeface="微软雅黑"/>
              </a:rPr>
              <a:t>鸿蒙移动终端系统,</a:t>
            </a:r>
            <a:endParaRPr sz="1700" dirty="0">
              <a:latin typeface="微软雅黑"/>
              <a:ea typeface="微软雅黑"/>
              <a:cs typeface="微软雅黑"/>
            </a:endParaRPr>
          </a:p>
          <a:p>
            <a:pPr marL="13335" indent="-635" algn="l" rtl="0" eaLnBrk="0">
              <a:lnSpc>
                <a:spcPct val="124000"/>
              </a:lnSpc>
              <a:spcBef>
                <a:spcPts val="315"/>
              </a:spcBef>
            </a:pPr>
            <a:r>
              <a:rPr sz="1800" kern="0" spc="0" dirty="0">
                <a:solidFill>
                  <a:srgbClr val="000D04">
                    <a:alpha val="100000"/>
                  </a:srgbClr>
                </a:solidFill>
                <a:latin typeface="Arial" panose="020B0604020202020204"/>
                <a:ea typeface="Arial" panose="020B0604020202020204"/>
                <a:cs typeface="Arial" panose="020B0604020202020204"/>
              </a:rPr>
              <a:t>windows</a:t>
            </a:r>
            <a:r>
              <a:rPr sz="1500" kern="0" spc="210" dirty="0">
                <a:solidFill>
                  <a:srgbClr val="000000">
                    <a:alpha val="100000"/>
                  </a:srgbClr>
                </a:solidFill>
                <a:latin typeface="微软雅黑"/>
                <a:ea typeface="微软雅黑"/>
                <a:cs typeface="微软雅黑"/>
              </a:rPr>
              <a:t>各版本电脑系</a:t>
            </a:r>
            <a:r>
              <a:rPr sz="1500" kern="0" spc="30" dirty="0">
                <a:solidFill>
                  <a:srgbClr val="000000">
                    <a:alpha val="100000"/>
                  </a:srgbClr>
                </a:solidFill>
                <a:latin typeface="微软雅黑"/>
                <a:ea typeface="微软雅黑"/>
                <a:cs typeface="微软雅黑"/>
              </a:rPr>
              <a:t> </a:t>
            </a:r>
            <a:r>
              <a:rPr sz="1500" kern="0" spc="150" dirty="0">
                <a:solidFill>
                  <a:srgbClr val="000000">
                    <a:alpha val="100000"/>
                  </a:srgbClr>
                </a:solidFill>
                <a:latin typeface="微软雅黑"/>
                <a:ea typeface="微软雅黑"/>
                <a:cs typeface="微软雅黑"/>
              </a:rPr>
              <a:t>统</a:t>
            </a:r>
            <a:r>
              <a:rPr sz="1500" kern="0" spc="10" dirty="0">
                <a:solidFill>
                  <a:srgbClr val="000000">
                    <a:alpha val="100000"/>
                  </a:srgbClr>
                </a:solidFill>
                <a:latin typeface="微软雅黑"/>
                <a:ea typeface="微软雅黑"/>
                <a:cs typeface="微软雅黑"/>
              </a:rPr>
              <a:t> </a:t>
            </a:r>
            <a:r>
              <a:rPr sz="1500" kern="0" spc="150" dirty="0">
                <a:solidFill>
                  <a:srgbClr val="000000">
                    <a:alpha val="100000"/>
                  </a:srgbClr>
                </a:solidFill>
                <a:latin typeface="微软雅黑"/>
                <a:ea typeface="微软雅黑"/>
                <a:cs typeface="微软雅黑"/>
              </a:rPr>
              <a:t>，</a:t>
            </a:r>
            <a:r>
              <a:rPr sz="1500" kern="0" spc="-220" dirty="0">
                <a:solidFill>
                  <a:srgbClr val="000000">
                    <a:alpha val="100000"/>
                  </a:srgbClr>
                </a:solidFill>
                <a:latin typeface="微软雅黑"/>
                <a:ea typeface="微软雅黑"/>
                <a:cs typeface="微软雅黑"/>
              </a:rPr>
              <a:t> </a:t>
            </a:r>
            <a:r>
              <a:rPr sz="1500" kern="0" spc="150" dirty="0">
                <a:solidFill>
                  <a:srgbClr val="000000">
                    <a:alpha val="100000"/>
                  </a:srgbClr>
                </a:solidFill>
                <a:latin typeface="微软雅黑"/>
                <a:ea typeface="微软雅黑"/>
                <a:cs typeface="微软雅黑"/>
              </a:rPr>
              <a:t>提升整体运营效率</a:t>
            </a:r>
            <a:r>
              <a:rPr sz="1500" kern="0" spc="0" dirty="0">
                <a:solidFill>
                  <a:srgbClr val="000000">
                    <a:alpha val="100000"/>
                  </a:srgbClr>
                </a:solidFill>
                <a:latin typeface="微软雅黑"/>
                <a:ea typeface="微软雅黑"/>
                <a:cs typeface="微软雅黑"/>
              </a:rPr>
              <a:t> </a:t>
            </a:r>
            <a:r>
              <a:rPr sz="1500" kern="0" spc="70" dirty="0">
                <a:solidFill>
                  <a:srgbClr val="000000">
                    <a:alpha val="100000"/>
                  </a:srgbClr>
                </a:solidFill>
                <a:latin typeface="微软雅黑"/>
                <a:ea typeface="微软雅黑"/>
                <a:cs typeface="微软雅黑"/>
              </a:rPr>
              <a:t>和管理水平。</a:t>
            </a:r>
            <a:endParaRPr sz="1500" dirty="0">
              <a:latin typeface="微软雅黑"/>
              <a:ea typeface="微软雅黑"/>
              <a:cs typeface="微软雅黑"/>
            </a:endParaRPr>
          </a:p>
        </p:txBody>
      </p:sp>
      <p:sp>
        <p:nvSpPr>
          <p:cNvPr id="144" name="textbox 144"/>
          <p:cNvSpPr/>
          <p:nvPr/>
        </p:nvSpPr>
        <p:spPr>
          <a:xfrm>
            <a:off x="3670884" y="3347539"/>
            <a:ext cx="2287270" cy="1553210"/>
          </a:xfrm>
          <a:prstGeom prst="rect">
            <a:avLst/>
          </a:prstGeom>
          <a:noFill/>
          <a:ln w="0" cap="flat">
            <a:noFill/>
            <a:prstDash val="solid"/>
            <a:miter lim="0"/>
          </a:ln>
        </p:spPr>
        <p:txBody>
          <a:bodyPr vert="horz" wrap="square" lIns="0" tIns="0" rIns="0" bIns="0"/>
          <a:lstStyle/>
          <a:p>
            <a:pPr algn="l" rtl="0" eaLnBrk="0">
              <a:lnSpc>
                <a:spcPct val="85000"/>
              </a:lnSpc>
            </a:pPr>
            <a:endParaRPr sz="100" dirty="0">
              <a:latin typeface="Arial" panose="020B0604020202020204"/>
              <a:ea typeface="Arial" panose="020B0604020202020204"/>
              <a:cs typeface="Arial" panose="020B0604020202020204"/>
            </a:endParaRPr>
          </a:p>
          <a:p>
            <a:pPr marL="39370" algn="l" rtl="0" eaLnBrk="0">
              <a:lnSpc>
                <a:spcPct val="88000"/>
              </a:lnSpc>
            </a:pPr>
            <a:r>
              <a:rPr sz="1500" kern="0" spc="180" dirty="0">
                <a:solidFill>
                  <a:srgbClr val="000000">
                    <a:alpha val="100000"/>
                  </a:srgbClr>
                </a:solidFill>
                <a:latin typeface="微软雅黑"/>
                <a:ea typeface="微软雅黑"/>
                <a:cs typeface="微软雅黑"/>
              </a:rPr>
              <a:t>设置智能报警系统</a:t>
            </a:r>
            <a:r>
              <a:rPr sz="1500" kern="0" spc="-40" dirty="0">
                <a:solidFill>
                  <a:srgbClr val="000000">
                    <a:alpha val="100000"/>
                  </a:srgbClr>
                </a:solidFill>
                <a:latin typeface="微软雅黑"/>
                <a:ea typeface="微软雅黑"/>
                <a:cs typeface="微软雅黑"/>
              </a:rPr>
              <a:t> </a:t>
            </a:r>
            <a:r>
              <a:rPr sz="1500" kern="0" spc="180" dirty="0">
                <a:solidFill>
                  <a:srgbClr val="000000">
                    <a:alpha val="100000"/>
                  </a:srgbClr>
                </a:solidFill>
                <a:latin typeface="微软雅黑"/>
                <a:ea typeface="微软雅黑"/>
                <a:cs typeface="微软雅黑"/>
              </a:rPr>
              <a:t>，</a:t>
            </a:r>
            <a:r>
              <a:rPr sz="1500" kern="0" spc="-190" dirty="0">
                <a:solidFill>
                  <a:srgbClr val="000000">
                    <a:alpha val="100000"/>
                  </a:srgbClr>
                </a:solidFill>
                <a:latin typeface="微软雅黑"/>
                <a:ea typeface="微软雅黑"/>
                <a:cs typeface="微软雅黑"/>
              </a:rPr>
              <a:t> </a:t>
            </a:r>
            <a:r>
              <a:rPr sz="1500" kern="0" spc="170" dirty="0">
                <a:solidFill>
                  <a:srgbClr val="000000">
                    <a:alpha val="100000"/>
                  </a:srgbClr>
                </a:solidFill>
                <a:latin typeface="微软雅黑"/>
                <a:ea typeface="微软雅黑"/>
                <a:cs typeface="微软雅黑"/>
              </a:rPr>
              <a:t>通</a:t>
            </a:r>
            <a:endParaRPr sz="1500" dirty="0">
              <a:latin typeface="微软雅黑"/>
              <a:ea typeface="微软雅黑"/>
              <a:cs typeface="微软雅黑"/>
            </a:endParaRPr>
          </a:p>
          <a:p>
            <a:pPr marL="36830" indent="1270" algn="l" rtl="0" eaLnBrk="0">
              <a:lnSpc>
                <a:spcPct val="133000"/>
              </a:lnSpc>
              <a:spcBef>
                <a:spcPts val="75"/>
              </a:spcBef>
              <a:tabLst>
                <a:tab pos="1275080" algn="l"/>
              </a:tabLst>
            </a:pPr>
            <a:r>
              <a:rPr sz="1500" kern="0" spc="240" dirty="0">
                <a:solidFill>
                  <a:srgbClr val="000000">
                    <a:alpha val="100000"/>
                  </a:srgbClr>
                </a:solidFill>
                <a:latin typeface="微软雅黑"/>
                <a:ea typeface="微软雅黑"/>
                <a:cs typeface="微软雅黑"/>
              </a:rPr>
              <a:t>过算法及预设的安全参</a:t>
            </a:r>
            <a:r>
              <a:rPr sz="1500" kern="0" spc="60" dirty="0">
                <a:solidFill>
                  <a:srgbClr val="000000">
                    <a:alpha val="100000"/>
                  </a:srgbClr>
                </a:solidFill>
                <a:latin typeface="微软雅黑"/>
                <a:ea typeface="微软雅黑"/>
                <a:cs typeface="微软雅黑"/>
              </a:rPr>
              <a:t> </a:t>
            </a:r>
            <a:r>
              <a:rPr sz="1500" kern="0" spc="80" dirty="0">
                <a:solidFill>
                  <a:srgbClr val="000000">
                    <a:alpha val="100000"/>
                  </a:srgbClr>
                </a:solidFill>
                <a:latin typeface="微软雅黑"/>
                <a:ea typeface="微软雅黑"/>
                <a:cs typeface="微软雅黑"/>
              </a:rPr>
              <a:t>数触发报警 </a:t>
            </a:r>
            <a:r>
              <a:rPr sz="2400" kern="0" spc="80" baseline="-22000" dirty="0">
                <a:solidFill>
                  <a:srgbClr val="000000">
                    <a:alpha val="100000"/>
                  </a:srgbClr>
                </a:solidFill>
                <a:latin typeface="微软雅黑"/>
                <a:ea typeface="微软雅黑"/>
                <a:cs typeface="微软雅黑"/>
              </a:rPr>
              <a:t>，</a:t>
            </a:r>
            <a:r>
              <a:rPr sz="1800" kern="0" spc="80" dirty="0">
                <a:solidFill>
                  <a:srgbClr val="000106">
                    <a:alpha val="100000"/>
                  </a:srgbClr>
                </a:solidFill>
                <a:latin typeface="微软雅黑"/>
                <a:ea typeface="微软雅黑"/>
                <a:cs typeface="微软雅黑"/>
              </a:rPr>
              <a:t>及时通知</a:t>
            </a:r>
            <a:r>
              <a:rPr sz="1800" kern="0" spc="0" dirty="0">
                <a:solidFill>
                  <a:srgbClr val="000106">
                    <a:alpha val="100000"/>
                  </a:srgbClr>
                </a:solidFill>
                <a:latin typeface="微软雅黑"/>
                <a:ea typeface="微软雅黑"/>
                <a:cs typeface="微软雅黑"/>
              </a:rPr>
              <a:t> </a:t>
            </a:r>
            <a:r>
              <a:rPr sz="1500" kern="0" spc="180" dirty="0">
                <a:solidFill>
                  <a:srgbClr val="000000">
                    <a:alpha val="100000"/>
                  </a:srgbClr>
                </a:solidFill>
                <a:latin typeface="微软雅黑"/>
                <a:ea typeface="微软雅黑"/>
                <a:cs typeface="微软雅黑"/>
              </a:rPr>
              <a:t>管理人员处理</a:t>
            </a:r>
            <a:r>
              <a:rPr sz="1500" kern="0" spc="-40" dirty="0">
                <a:solidFill>
                  <a:srgbClr val="000000">
                    <a:alpha val="100000"/>
                  </a:srgbClr>
                </a:solidFill>
                <a:latin typeface="微软雅黑"/>
                <a:ea typeface="微软雅黑"/>
                <a:cs typeface="微软雅黑"/>
              </a:rPr>
              <a:t> </a:t>
            </a:r>
            <a:r>
              <a:rPr sz="1500" kern="0" spc="180" dirty="0">
                <a:solidFill>
                  <a:srgbClr val="000000">
                    <a:alpha val="100000"/>
                  </a:srgbClr>
                </a:solidFill>
                <a:latin typeface="微软雅黑"/>
                <a:ea typeface="微软雅黑"/>
                <a:cs typeface="微软雅黑"/>
              </a:rPr>
              <a:t>，</a:t>
            </a:r>
            <a:r>
              <a:rPr sz="1500" kern="0" spc="-180" dirty="0">
                <a:solidFill>
                  <a:srgbClr val="000000">
                    <a:alpha val="100000"/>
                  </a:srgbClr>
                </a:solidFill>
                <a:latin typeface="微软雅黑"/>
                <a:ea typeface="微软雅黑"/>
                <a:cs typeface="微软雅黑"/>
              </a:rPr>
              <a:t> </a:t>
            </a:r>
            <a:r>
              <a:rPr sz="1500" kern="0" spc="180" dirty="0">
                <a:solidFill>
                  <a:srgbClr val="000D0A">
                    <a:alpha val="100000"/>
                  </a:srgbClr>
                </a:solidFill>
                <a:latin typeface="微软雅黑"/>
                <a:ea typeface="微软雅黑"/>
                <a:cs typeface="微软雅黑"/>
              </a:rPr>
              <a:t>减少</a:t>
            </a:r>
            <a:r>
              <a:rPr sz="1500" kern="0" spc="170" dirty="0">
                <a:solidFill>
                  <a:srgbClr val="000D0A">
                    <a:alpha val="100000"/>
                  </a:srgbClr>
                </a:solidFill>
                <a:latin typeface="微软雅黑"/>
                <a:ea typeface="微软雅黑"/>
                <a:cs typeface="微软雅黑"/>
              </a:rPr>
              <a:t>事</a:t>
            </a:r>
            <a:r>
              <a:rPr sz="1500" kern="0" spc="0" dirty="0">
                <a:solidFill>
                  <a:srgbClr val="000D0A">
                    <a:alpha val="100000"/>
                  </a:srgbClr>
                </a:solidFill>
                <a:latin typeface="微软雅黑"/>
                <a:ea typeface="微软雅黑"/>
                <a:cs typeface="微软雅黑"/>
              </a:rPr>
              <a:t> </a:t>
            </a:r>
            <a:r>
              <a:rPr sz="1500" kern="0" spc="0" dirty="0">
                <a:solidFill>
                  <a:srgbClr val="000000">
                    <a:alpha val="100000"/>
                  </a:srgbClr>
                </a:solidFill>
                <a:latin typeface="微软雅黑"/>
                <a:ea typeface="微软雅黑"/>
                <a:cs typeface="微软雅黑"/>
              </a:rPr>
              <a:t>	</a:t>
            </a:r>
            <a:r>
              <a:rPr sz="1500" kern="0" spc="-10" dirty="0">
                <a:solidFill>
                  <a:srgbClr val="000000">
                    <a:alpha val="100000"/>
                  </a:srgbClr>
                </a:solidFill>
                <a:latin typeface="微软雅黑"/>
                <a:ea typeface="微软雅黑"/>
                <a:cs typeface="微软雅黑"/>
              </a:rPr>
              <a:t>。</a:t>
            </a:r>
            <a:endParaRPr sz="1500" dirty="0">
              <a:latin typeface="微软雅黑"/>
              <a:ea typeface="微软雅黑"/>
              <a:cs typeface="微软雅黑"/>
            </a:endParaRPr>
          </a:p>
        </p:txBody>
      </p:sp>
      <p:pic>
        <p:nvPicPr>
          <p:cNvPr id="146" name="picture 146"/>
          <p:cNvPicPr>
            <a:picLocks noChangeAspect="1"/>
          </p:cNvPicPr>
          <p:nvPr/>
        </p:nvPicPr>
        <p:blipFill>
          <a:blip r:embed="rId1"/>
          <a:stretch>
            <a:fillRect/>
          </a:stretch>
        </p:blipFill>
        <p:spPr>
          <a:xfrm rot="21600000">
            <a:off x="3683584" y="4610861"/>
            <a:ext cx="1263154" cy="252869"/>
          </a:xfrm>
          <a:prstGeom prst="rect">
            <a:avLst/>
          </a:prstGeom>
        </p:spPr>
      </p:pic>
      <p:sp>
        <p:nvSpPr>
          <p:cNvPr id="148" name="textbox 148"/>
          <p:cNvSpPr/>
          <p:nvPr/>
        </p:nvSpPr>
        <p:spPr>
          <a:xfrm>
            <a:off x="794618" y="3732579"/>
            <a:ext cx="2235200" cy="1513839"/>
          </a:xfrm>
          <a:prstGeom prst="rect">
            <a:avLst/>
          </a:prstGeom>
          <a:noFill/>
          <a:ln w="0" cap="flat">
            <a:noFill/>
            <a:prstDash val="solid"/>
            <a:miter lim="0"/>
          </a:ln>
        </p:spPr>
        <p:txBody>
          <a:bodyPr vert="horz" wrap="square" lIns="0" tIns="0" rIns="0" bIns="0"/>
          <a:lstStyle/>
          <a:p>
            <a:pPr algn="l" rtl="0" eaLnBrk="0">
              <a:lnSpc>
                <a:spcPct val="89000"/>
              </a:lnSpc>
            </a:pPr>
            <a:endParaRPr sz="100" dirty="0">
              <a:latin typeface="Arial" panose="020B0604020202020204"/>
              <a:ea typeface="Arial" panose="020B0604020202020204"/>
              <a:cs typeface="Arial" panose="020B0604020202020204"/>
            </a:endParaRPr>
          </a:p>
          <a:p>
            <a:pPr marL="12700" algn="l" rtl="0" eaLnBrk="0">
              <a:lnSpc>
                <a:spcPct val="88000"/>
              </a:lnSpc>
            </a:pPr>
            <a:r>
              <a:rPr sz="1500" kern="0" spc="230" dirty="0">
                <a:solidFill>
                  <a:srgbClr val="000000">
                    <a:alpha val="100000"/>
                  </a:srgbClr>
                </a:solidFill>
                <a:latin typeface="微软雅黑"/>
                <a:ea typeface="微软雅黑"/>
                <a:cs typeface="微软雅黑"/>
              </a:rPr>
              <a:t>采用高清摄像头和实时</a:t>
            </a:r>
            <a:endParaRPr sz="1500" dirty="0">
              <a:latin typeface="微软雅黑"/>
              <a:ea typeface="微软雅黑"/>
              <a:cs typeface="微软雅黑"/>
            </a:endParaRPr>
          </a:p>
          <a:p>
            <a:pPr marL="12700" indent="10160" algn="l" rtl="0" eaLnBrk="0">
              <a:lnSpc>
                <a:spcPct val="139000"/>
              </a:lnSpc>
              <a:spcBef>
                <a:spcPts val="20"/>
              </a:spcBef>
            </a:pPr>
            <a:r>
              <a:rPr sz="1500" kern="0" spc="160" dirty="0">
                <a:solidFill>
                  <a:srgbClr val="000000">
                    <a:alpha val="100000"/>
                  </a:srgbClr>
                </a:solidFill>
                <a:latin typeface="微软雅黑"/>
                <a:ea typeface="微软雅黑"/>
                <a:cs typeface="微软雅黑"/>
              </a:rPr>
              <a:t>图像处理技术</a:t>
            </a:r>
            <a:r>
              <a:rPr sz="1500" kern="0" spc="0" dirty="0">
                <a:solidFill>
                  <a:srgbClr val="000000">
                    <a:alpha val="100000"/>
                  </a:srgbClr>
                </a:solidFill>
                <a:latin typeface="微软雅黑"/>
                <a:ea typeface="微软雅黑"/>
                <a:cs typeface="微软雅黑"/>
              </a:rPr>
              <a:t> </a:t>
            </a:r>
            <a:r>
              <a:rPr sz="1500" kern="0" spc="160" dirty="0">
                <a:solidFill>
                  <a:srgbClr val="000000">
                    <a:alpha val="100000"/>
                  </a:srgbClr>
                </a:solidFill>
                <a:latin typeface="微软雅黑"/>
                <a:ea typeface="微软雅黑"/>
                <a:cs typeface="微软雅黑"/>
              </a:rPr>
              <a:t>，</a:t>
            </a:r>
            <a:r>
              <a:rPr sz="1500" kern="0" spc="-210" dirty="0">
                <a:solidFill>
                  <a:srgbClr val="000000">
                    <a:alpha val="100000"/>
                  </a:srgbClr>
                </a:solidFill>
                <a:latin typeface="微软雅黑"/>
                <a:ea typeface="微软雅黑"/>
                <a:cs typeface="微软雅黑"/>
              </a:rPr>
              <a:t> </a:t>
            </a:r>
            <a:r>
              <a:rPr sz="1500" kern="0" spc="160" dirty="0">
                <a:solidFill>
                  <a:srgbClr val="000000">
                    <a:alpha val="100000"/>
                  </a:srgbClr>
                </a:solidFill>
                <a:latin typeface="微软雅黑"/>
                <a:ea typeface="微软雅黑"/>
                <a:cs typeface="微软雅黑"/>
              </a:rPr>
              <a:t>确保充</a:t>
            </a:r>
            <a:r>
              <a:rPr sz="1500" kern="0" spc="0" dirty="0">
                <a:solidFill>
                  <a:srgbClr val="000000">
                    <a:alpha val="100000"/>
                  </a:srgbClr>
                </a:solidFill>
                <a:latin typeface="微软雅黑"/>
                <a:ea typeface="微软雅黑"/>
                <a:cs typeface="微软雅黑"/>
              </a:rPr>
              <a:t> </a:t>
            </a:r>
            <a:r>
              <a:rPr sz="2400" kern="0" spc="120" baseline="2000" dirty="0">
                <a:solidFill>
                  <a:srgbClr val="000000">
                    <a:alpha val="100000"/>
                  </a:srgbClr>
                </a:solidFill>
                <a:latin typeface="微软雅黑"/>
                <a:ea typeface="微软雅黑"/>
                <a:cs typeface="微软雅黑"/>
              </a:rPr>
              <a:t>电区</a:t>
            </a:r>
            <a:r>
              <a:rPr sz="1500" kern="0" spc="120" dirty="0">
                <a:solidFill>
                  <a:srgbClr val="020205">
                    <a:alpha val="100000"/>
                  </a:srgbClr>
                </a:solidFill>
                <a:latin typeface="微软雅黑"/>
                <a:ea typeface="微软雅黑"/>
                <a:cs typeface="微软雅黑"/>
              </a:rPr>
              <a:t>全方位、</a:t>
            </a:r>
            <a:r>
              <a:rPr sz="1500" kern="0" spc="40" dirty="0">
                <a:solidFill>
                  <a:srgbClr val="020205">
                    <a:alpha val="100000"/>
                  </a:srgbClr>
                </a:solidFill>
                <a:latin typeface="微软雅黑"/>
                <a:ea typeface="微软雅黑"/>
                <a:cs typeface="微软雅黑"/>
              </a:rPr>
              <a:t>  </a:t>
            </a:r>
            <a:r>
              <a:rPr sz="1500" kern="0" spc="120" dirty="0">
                <a:solidFill>
                  <a:srgbClr val="000101">
                    <a:alpha val="100000"/>
                  </a:srgbClr>
                </a:solidFill>
                <a:latin typeface="微软雅黑"/>
                <a:ea typeface="微软雅黑"/>
                <a:cs typeface="微软雅黑"/>
              </a:rPr>
              <a:t>无死角</a:t>
            </a:r>
            <a:r>
              <a:rPr sz="2400" kern="0" spc="120" baseline="4000" dirty="0">
                <a:solidFill>
                  <a:srgbClr val="000000">
                    <a:alpha val="100000"/>
                  </a:srgbClr>
                </a:solidFill>
                <a:latin typeface="微软雅黑"/>
                <a:ea typeface="微软雅黑"/>
                <a:cs typeface="微软雅黑"/>
              </a:rPr>
              <a:t>监</a:t>
            </a:r>
            <a:r>
              <a:rPr sz="1500" kern="0" spc="10" dirty="0">
                <a:solidFill>
                  <a:srgbClr val="000000">
                    <a:alpha val="100000"/>
                  </a:srgbClr>
                </a:solidFill>
                <a:latin typeface="微软雅黑"/>
                <a:ea typeface="微软雅黑"/>
                <a:cs typeface="微软雅黑"/>
              </a:rPr>
              <a:t> </a:t>
            </a:r>
            <a:r>
              <a:rPr sz="1500" kern="0" spc="40" dirty="0">
                <a:solidFill>
                  <a:srgbClr val="000000">
                    <a:alpha val="100000"/>
                  </a:srgbClr>
                </a:solidFill>
                <a:latin typeface="微软雅黑"/>
                <a:ea typeface="微软雅黑"/>
                <a:cs typeface="微软雅黑"/>
              </a:rPr>
              <a:t>控</a:t>
            </a:r>
            <a:r>
              <a:rPr sz="1500" kern="0" spc="-160" dirty="0">
                <a:solidFill>
                  <a:srgbClr val="000000">
                    <a:alpha val="100000"/>
                  </a:srgbClr>
                </a:solidFill>
                <a:latin typeface="微软雅黑"/>
                <a:ea typeface="微软雅黑"/>
                <a:cs typeface="微软雅黑"/>
              </a:rPr>
              <a:t> </a:t>
            </a:r>
            <a:r>
              <a:rPr sz="1500" kern="0" spc="40" dirty="0">
                <a:solidFill>
                  <a:srgbClr val="000000">
                    <a:alpha val="100000"/>
                  </a:srgbClr>
                </a:solidFill>
                <a:latin typeface="微软雅黑"/>
                <a:ea typeface="微软雅黑"/>
                <a:cs typeface="微软雅黑"/>
              </a:rPr>
              <a:t>，及时发现异常情况</a:t>
            </a:r>
            <a:r>
              <a:rPr sz="1500" kern="0" spc="-200" dirty="0">
                <a:solidFill>
                  <a:srgbClr val="000000">
                    <a:alpha val="100000"/>
                  </a:srgbClr>
                </a:solidFill>
                <a:latin typeface="微软雅黑"/>
                <a:ea typeface="微软雅黑"/>
                <a:cs typeface="微软雅黑"/>
              </a:rPr>
              <a:t> </a:t>
            </a:r>
            <a:r>
              <a:rPr sz="1500" kern="0" spc="40" dirty="0">
                <a:solidFill>
                  <a:srgbClr val="000000">
                    <a:alpha val="100000"/>
                  </a:srgbClr>
                </a:solidFill>
                <a:latin typeface="微软雅黑"/>
                <a:ea typeface="微软雅黑"/>
                <a:cs typeface="微软雅黑"/>
              </a:rPr>
              <a:t>，</a:t>
            </a:r>
            <a:r>
              <a:rPr sz="1500" kern="0" spc="0" dirty="0">
                <a:solidFill>
                  <a:srgbClr val="000000">
                    <a:alpha val="100000"/>
                  </a:srgbClr>
                </a:solidFill>
                <a:latin typeface="微软雅黑"/>
                <a:ea typeface="微软雅黑"/>
                <a:cs typeface="微软雅黑"/>
              </a:rPr>
              <a:t> </a:t>
            </a:r>
            <a:r>
              <a:rPr sz="1500" kern="0" spc="80" dirty="0">
                <a:solidFill>
                  <a:srgbClr val="000000">
                    <a:alpha val="100000"/>
                  </a:srgbClr>
                </a:solidFill>
                <a:latin typeface="微软雅黑"/>
                <a:ea typeface="微软雅黑"/>
                <a:cs typeface="微软雅黑"/>
              </a:rPr>
              <a:t>降低安全风险。</a:t>
            </a:r>
            <a:endParaRPr sz="1500" dirty="0">
              <a:latin typeface="微软雅黑"/>
              <a:ea typeface="微软雅黑"/>
              <a:cs typeface="微软雅黑"/>
            </a:endParaRPr>
          </a:p>
        </p:txBody>
      </p:sp>
      <p:sp>
        <p:nvSpPr>
          <p:cNvPr id="150" name="textbox 150"/>
          <p:cNvSpPr/>
          <p:nvPr/>
        </p:nvSpPr>
        <p:spPr>
          <a:xfrm>
            <a:off x="6587026" y="2930319"/>
            <a:ext cx="2342514" cy="1218564"/>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88000"/>
              </a:lnSpc>
            </a:pPr>
            <a:r>
              <a:rPr sz="1500" kern="0" spc="140" dirty="0">
                <a:solidFill>
                  <a:srgbClr val="000000">
                    <a:alpha val="100000"/>
                  </a:srgbClr>
                </a:solidFill>
                <a:latin typeface="微软雅黑"/>
                <a:ea typeface="微软雅黑"/>
                <a:cs typeface="微软雅黑"/>
              </a:rPr>
              <a:t>系统能自动记录并存储异</a:t>
            </a:r>
            <a:endParaRPr sz="1500" dirty="0">
              <a:latin typeface="微软雅黑"/>
              <a:ea typeface="微软雅黑"/>
              <a:cs typeface="微软雅黑"/>
            </a:endParaRPr>
          </a:p>
          <a:p>
            <a:pPr marL="12700" indent="8890" algn="l" rtl="0" eaLnBrk="0">
              <a:lnSpc>
                <a:spcPct val="135000"/>
              </a:lnSpc>
              <a:spcBef>
                <a:spcPts val="40"/>
              </a:spcBef>
            </a:pPr>
            <a:r>
              <a:rPr sz="1500" kern="0" spc="90" dirty="0">
                <a:solidFill>
                  <a:srgbClr val="000000">
                    <a:alpha val="100000"/>
                  </a:srgbClr>
                </a:solidFill>
                <a:latin typeface="微软雅黑"/>
                <a:ea typeface="微软雅黑"/>
                <a:cs typeface="微软雅黑"/>
              </a:rPr>
              <a:t>常监控数据</a:t>
            </a:r>
            <a:r>
              <a:rPr sz="1500" kern="0" spc="-90" dirty="0">
                <a:solidFill>
                  <a:srgbClr val="000000">
                    <a:alpha val="100000"/>
                  </a:srgbClr>
                </a:solidFill>
                <a:latin typeface="微软雅黑"/>
                <a:ea typeface="微软雅黑"/>
                <a:cs typeface="微软雅黑"/>
              </a:rPr>
              <a:t> </a:t>
            </a:r>
            <a:r>
              <a:rPr sz="1500" kern="0" spc="90" dirty="0">
                <a:solidFill>
                  <a:srgbClr val="000000">
                    <a:alpha val="100000"/>
                  </a:srgbClr>
                </a:solidFill>
                <a:latin typeface="微软雅黑"/>
                <a:ea typeface="微软雅黑"/>
                <a:cs typeface="微软雅黑"/>
              </a:rPr>
              <a:t>，</a:t>
            </a:r>
            <a:r>
              <a:rPr sz="1500" kern="0" spc="-310" dirty="0">
                <a:solidFill>
                  <a:srgbClr val="000000">
                    <a:alpha val="100000"/>
                  </a:srgbClr>
                </a:solidFill>
                <a:latin typeface="微软雅黑"/>
                <a:ea typeface="微软雅黑"/>
                <a:cs typeface="微软雅黑"/>
              </a:rPr>
              <a:t> </a:t>
            </a:r>
            <a:r>
              <a:rPr sz="1500" kern="0" spc="90" dirty="0">
                <a:solidFill>
                  <a:srgbClr val="000000">
                    <a:alpha val="100000"/>
                  </a:srgbClr>
                </a:solidFill>
                <a:latin typeface="微软雅黑"/>
                <a:ea typeface="微软雅黑"/>
                <a:cs typeface="微软雅黑"/>
              </a:rPr>
              <a:t>通过数据追</a:t>
            </a:r>
            <a:r>
              <a:rPr sz="1500" kern="0" spc="0" dirty="0">
                <a:solidFill>
                  <a:srgbClr val="000000">
                    <a:alpha val="100000"/>
                  </a:srgbClr>
                </a:solidFill>
                <a:latin typeface="微软雅黑"/>
                <a:ea typeface="微软雅黑"/>
                <a:cs typeface="微软雅黑"/>
              </a:rPr>
              <a:t> </a:t>
            </a:r>
            <a:r>
              <a:rPr sz="1500" kern="0" spc="80" dirty="0">
                <a:solidFill>
                  <a:srgbClr val="000000">
                    <a:alpha val="100000"/>
                  </a:srgbClr>
                </a:solidFill>
                <a:latin typeface="微软雅黑"/>
                <a:ea typeface="微软雅黑"/>
                <a:cs typeface="微软雅黑"/>
              </a:rPr>
              <a:t>溯发现潜在风险点</a:t>
            </a:r>
            <a:r>
              <a:rPr sz="1500" kern="0" spc="-80" dirty="0">
                <a:solidFill>
                  <a:srgbClr val="000000">
                    <a:alpha val="100000"/>
                  </a:srgbClr>
                </a:solidFill>
                <a:latin typeface="微软雅黑"/>
                <a:ea typeface="微软雅黑"/>
                <a:cs typeface="微软雅黑"/>
              </a:rPr>
              <a:t> </a:t>
            </a:r>
            <a:r>
              <a:rPr sz="1500" kern="0" spc="80" dirty="0">
                <a:solidFill>
                  <a:srgbClr val="000000">
                    <a:alpha val="100000"/>
                  </a:srgbClr>
                </a:solidFill>
                <a:latin typeface="微软雅黑"/>
                <a:ea typeface="微软雅黑"/>
                <a:cs typeface="微软雅黑"/>
              </a:rPr>
              <a:t>，</a:t>
            </a:r>
            <a:r>
              <a:rPr sz="1500" kern="0" spc="-280" dirty="0">
                <a:solidFill>
                  <a:srgbClr val="000000">
                    <a:alpha val="100000"/>
                  </a:srgbClr>
                </a:solidFill>
                <a:latin typeface="微软雅黑"/>
                <a:ea typeface="微软雅黑"/>
                <a:cs typeface="微软雅黑"/>
              </a:rPr>
              <a:t> </a:t>
            </a:r>
            <a:r>
              <a:rPr sz="1500" kern="0" spc="80" dirty="0">
                <a:solidFill>
                  <a:srgbClr val="000000">
                    <a:alpha val="100000"/>
                  </a:srgbClr>
                </a:solidFill>
                <a:latin typeface="微软雅黑"/>
                <a:ea typeface="微软雅黑"/>
                <a:cs typeface="微软雅黑"/>
              </a:rPr>
              <a:t>为</a:t>
            </a:r>
            <a:r>
              <a:rPr sz="1800" kern="0" spc="80" dirty="0">
                <a:solidFill>
                  <a:srgbClr val="000508">
                    <a:alpha val="100000"/>
                  </a:srgbClr>
                </a:solidFill>
                <a:latin typeface="微软雅黑"/>
                <a:ea typeface="微软雅黑"/>
                <a:cs typeface="微软雅黑"/>
              </a:rPr>
              <a:t>安</a:t>
            </a:r>
            <a:r>
              <a:rPr sz="1800" kern="0" spc="0" dirty="0">
                <a:solidFill>
                  <a:srgbClr val="000508">
                    <a:alpha val="100000"/>
                  </a:srgbClr>
                </a:solidFill>
                <a:latin typeface="微软雅黑"/>
                <a:ea typeface="微软雅黑"/>
                <a:cs typeface="微软雅黑"/>
              </a:rPr>
              <a:t> </a:t>
            </a:r>
            <a:r>
              <a:rPr sz="1500" kern="0" spc="80" dirty="0">
                <a:solidFill>
                  <a:srgbClr val="0B141E">
                    <a:alpha val="100000"/>
                  </a:srgbClr>
                </a:solidFill>
                <a:latin typeface="微软雅黑"/>
                <a:ea typeface="微软雅黑"/>
                <a:cs typeface="微软雅黑"/>
              </a:rPr>
              <a:t>全决策</a:t>
            </a:r>
            <a:r>
              <a:rPr sz="1500" kern="0" spc="80" dirty="0">
                <a:solidFill>
                  <a:srgbClr val="000000">
                    <a:alpha val="100000"/>
                  </a:srgbClr>
                </a:solidFill>
                <a:latin typeface="微软雅黑"/>
                <a:ea typeface="微软雅黑"/>
                <a:cs typeface="微软雅黑"/>
              </a:rPr>
              <a:t>提供有力支持。</a:t>
            </a:r>
            <a:endParaRPr sz="1500" dirty="0">
              <a:latin typeface="微软雅黑"/>
              <a:ea typeface="微软雅黑"/>
              <a:cs typeface="微软雅黑"/>
            </a:endParaRPr>
          </a:p>
        </p:txBody>
      </p:sp>
      <p:sp>
        <p:nvSpPr>
          <p:cNvPr id="152" name="textbox 152"/>
          <p:cNvSpPr/>
          <p:nvPr/>
        </p:nvSpPr>
        <p:spPr>
          <a:xfrm>
            <a:off x="260235" y="307314"/>
            <a:ext cx="3550284" cy="621665"/>
          </a:xfrm>
          <a:prstGeom prst="rect">
            <a:avLst/>
          </a:prstGeom>
          <a:noFill/>
          <a:ln w="0" cap="flat">
            <a:noFill/>
            <a:prstDash val="solid"/>
            <a:miter lim="0"/>
          </a:ln>
        </p:spPr>
        <p:txBody>
          <a:bodyPr vert="horz" wrap="square" lIns="0" tIns="0" rIns="0" bIns="0"/>
          <a:lstStyle/>
          <a:p>
            <a:pPr algn="l" rtl="0" eaLnBrk="0">
              <a:lnSpc>
                <a:spcPct val="108000"/>
              </a:lnSpc>
            </a:pPr>
            <a:endParaRPr sz="400" dirty="0">
              <a:latin typeface="Arial" panose="020B0604020202020204"/>
              <a:ea typeface="Arial" panose="020B0604020202020204"/>
              <a:cs typeface="Arial" panose="020B0604020202020204"/>
            </a:endParaRPr>
          </a:p>
          <a:p>
            <a:pPr marL="565150" algn="l" rtl="0" eaLnBrk="0">
              <a:lnSpc>
                <a:spcPct val="91000"/>
              </a:lnSpc>
              <a:spcBef>
                <a:spcPts val="5"/>
              </a:spcBef>
              <a:tabLst>
                <a:tab pos="698500" algn="l"/>
              </a:tabLst>
            </a:pPr>
            <a:r>
              <a:rPr sz="3200" kern="0" spc="0" dirty="0">
                <a:solidFill>
                  <a:srgbClr val="000000">
                    <a:alpha val="100000"/>
                  </a:srgbClr>
                </a:solidFill>
                <a:latin typeface="微软雅黑"/>
                <a:ea typeface="微软雅黑"/>
                <a:cs typeface="微软雅黑"/>
              </a:rPr>
              <a:t>	</a:t>
            </a:r>
            <a:r>
              <a:rPr sz="3200" b="1" kern="0" spc="-10" dirty="0">
                <a:solidFill>
                  <a:srgbClr val="000000">
                    <a:alpha val="100000"/>
                  </a:srgbClr>
                </a:solidFill>
                <a:latin typeface="微软雅黑"/>
                <a:ea typeface="微软雅黑"/>
                <a:cs typeface="微软雅黑"/>
              </a:rPr>
              <a:t>技术选择与优化</a:t>
            </a:r>
            <a:endParaRPr sz="3200" dirty="0">
              <a:latin typeface="微软雅黑"/>
              <a:ea typeface="微软雅黑"/>
              <a:cs typeface="微软雅黑"/>
            </a:endParaRPr>
          </a:p>
        </p:txBody>
      </p:sp>
      <p:sp>
        <p:nvSpPr>
          <p:cNvPr id="154" name="path 154"/>
          <p:cNvSpPr/>
          <p:nvPr/>
        </p:nvSpPr>
        <p:spPr>
          <a:xfrm>
            <a:off x="272935" y="320014"/>
            <a:ext cx="552856" cy="552868"/>
          </a:xfrm>
          <a:custGeom>
            <a:avLst/>
            <a:gdLst/>
            <a:ahLst/>
            <a:cxnLst/>
            <a:rect l="0" t="0" r="0" b="0"/>
            <a:pathLst>
              <a:path w="870" h="870">
                <a:moveTo>
                  <a:pt x="357" y="43"/>
                </a:moveTo>
                <a:cubicBezTo>
                  <a:pt x="400" y="0"/>
                  <a:pt x="470" y="0"/>
                  <a:pt x="513" y="43"/>
                </a:cubicBezTo>
                <a:lnTo>
                  <a:pt x="827" y="357"/>
                </a:lnTo>
                <a:cubicBezTo>
                  <a:pt x="870" y="400"/>
                  <a:pt x="870" y="470"/>
                  <a:pt x="827" y="513"/>
                </a:cubicBezTo>
                <a:lnTo>
                  <a:pt x="513" y="828"/>
                </a:lnTo>
                <a:cubicBezTo>
                  <a:pt x="470" y="870"/>
                  <a:pt x="400" y="870"/>
                  <a:pt x="357" y="828"/>
                </a:cubicBezTo>
                <a:lnTo>
                  <a:pt x="42" y="513"/>
                </a:lnTo>
                <a:cubicBezTo>
                  <a:pt x="0" y="470"/>
                  <a:pt x="0" y="400"/>
                  <a:pt x="42" y="357"/>
                </a:cubicBezTo>
                <a:lnTo>
                  <a:pt x="357" y="43"/>
                </a:lnTo>
              </a:path>
            </a:pathLst>
          </a:custGeom>
          <a:solidFill>
            <a:srgbClr val="6084CB">
              <a:alpha val="100000"/>
            </a:srgbClr>
          </a:solidFill>
          <a:ln w="0" cap="flat">
            <a:noFill/>
            <a:prstDash val="solid"/>
            <a:miter lim="0"/>
          </a:ln>
        </p:spPr>
        <p:txBody>
          <a:bodyPr rtlCol="0"/>
          <a:lstStyle/>
          <a:p>
            <a:pPr algn="ctr"/>
            <a:endParaRPr lang="zh-CN" altLang="en-US"/>
          </a:p>
        </p:txBody>
      </p:sp>
      <p:sp>
        <p:nvSpPr>
          <p:cNvPr id="156" name="textbox 156"/>
          <p:cNvSpPr/>
          <p:nvPr/>
        </p:nvSpPr>
        <p:spPr>
          <a:xfrm>
            <a:off x="6485724" y="2002472"/>
            <a:ext cx="2503170" cy="602615"/>
          </a:xfrm>
          <a:prstGeom prst="rect">
            <a:avLst/>
          </a:prstGeom>
          <a:solidFill>
            <a:srgbClr val="6084CB">
              <a:alpha val="98431"/>
            </a:srgbClr>
          </a:solidFill>
          <a:ln w="0" cap="flat">
            <a:noFill/>
            <a:prstDash val="solid"/>
            <a:miter lim="0"/>
          </a:ln>
        </p:spPr>
        <p:txBody>
          <a:bodyPr vert="horz" wrap="square" lIns="0" tIns="0" rIns="0" bIns="0"/>
          <a:lstStyle/>
          <a:p>
            <a:pPr algn="l" rtl="0" eaLnBrk="0">
              <a:lnSpc>
                <a:spcPct val="121000"/>
              </a:lnSpc>
            </a:pPr>
            <a:endParaRPr sz="10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567690" algn="l" rtl="0" eaLnBrk="0">
              <a:lnSpc>
                <a:spcPct val="95000"/>
              </a:lnSpc>
            </a:pPr>
            <a:r>
              <a:rPr sz="1700" b="1" kern="0" spc="90" dirty="0">
                <a:solidFill>
                  <a:srgbClr val="44546A">
                    <a:alpha val="100000"/>
                  </a:srgbClr>
                </a:solidFill>
                <a:latin typeface="微软雅黑"/>
                <a:ea typeface="微软雅黑"/>
                <a:cs typeface="微软雅黑"/>
              </a:rPr>
              <a:t>历史数据记录</a:t>
            </a:r>
            <a:endParaRPr sz="1700" dirty="0">
              <a:latin typeface="微软雅黑"/>
              <a:ea typeface="微软雅黑"/>
              <a:cs typeface="微软雅黑"/>
            </a:endParaRPr>
          </a:p>
        </p:txBody>
      </p:sp>
      <p:sp>
        <p:nvSpPr>
          <p:cNvPr id="158" name="textbox 158"/>
          <p:cNvSpPr/>
          <p:nvPr/>
        </p:nvSpPr>
        <p:spPr>
          <a:xfrm>
            <a:off x="3614928" y="2439441"/>
            <a:ext cx="2407920" cy="602615"/>
          </a:xfrm>
          <a:prstGeom prst="rect">
            <a:avLst/>
          </a:prstGeom>
          <a:solidFill>
            <a:srgbClr val="5B9BD5">
              <a:alpha val="98431"/>
            </a:srgbClr>
          </a:solidFill>
          <a:ln w="0" cap="flat">
            <a:noFill/>
            <a:prstDash val="solid"/>
            <a:miter lim="0"/>
          </a:ln>
        </p:spPr>
        <p:txBody>
          <a:bodyPr vert="horz" wrap="square" lIns="0" tIns="0" rIns="0" bIns="0"/>
          <a:lstStyle/>
          <a:p>
            <a:pPr algn="l" rtl="0" eaLnBrk="0">
              <a:lnSpc>
                <a:spcPct val="120000"/>
              </a:lnSpc>
            </a:pPr>
            <a:endParaRPr sz="1000" dirty="0">
              <a:latin typeface="Arial" panose="020B0604020202020204"/>
              <a:ea typeface="Arial" panose="020B0604020202020204"/>
              <a:cs typeface="Arial" panose="020B0604020202020204"/>
            </a:endParaRPr>
          </a:p>
          <a:p>
            <a:pPr marL="522605" algn="l" rtl="0" eaLnBrk="0">
              <a:lnSpc>
                <a:spcPct val="96000"/>
              </a:lnSpc>
              <a:spcBef>
                <a:spcPts val="0"/>
              </a:spcBef>
            </a:pPr>
            <a:r>
              <a:rPr sz="1700" b="1" kern="0" spc="90" dirty="0">
                <a:solidFill>
                  <a:srgbClr val="44546A">
                    <a:alpha val="100000"/>
                  </a:srgbClr>
                </a:solidFill>
                <a:latin typeface="微软雅黑"/>
                <a:ea typeface="微软雅黑"/>
                <a:cs typeface="微软雅黑"/>
              </a:rPr>
              <a:t>智能报警机制</a:t>
            </a:r>
            <a:endParaRPr sz="1700" dirty="0">
              <a:latin typeface="微软雅黑"/>
              <a:ea typeface="微软雅黑"/>
              <a:cs typeface="微软雅黑"/>
            </a:endParaRPr>
          </a:p>
        </p:txBody>
      </p:sp>
      <p:sp>
        <p:nvSpPr>
          <p:cNvPr id="160" name="textbox 160"/>
          <p:cNvSpPr/>
          <p:nvPr/>
        </p:nvSpPr>
        <p:spPr>
          <a:xfrm>
            <a:off x="701040" y="2836164"/>
            <a:ext cx="2408554" cy="602615"/>
          </a:xfrm>
          <a:prstGeom prst="rect">
            <a:avLst/>
          </a:prstGeom>
          <a:solidFill>
            <a:srgbClr val="6084CB">
              <a:alpha val="93725"/>
            </a:srgbClr>
          </a:solidFill>
          <a:ln w="0" cap="flat">
            <a:noFill/>
            <a:prstDash val="solid"/>
            <a:miter lim="0"/>
          </a:ln>
        </p:spPr>
        <p:txBody>
          <a:bodyPr vert="horz" wrap="square" lIns="0" tIns="0" rIns="0" bIns="0"/>
          <a:lstStyle/>
          <a:p>
            <a:pPr algn="l" rtl="0" eaLnBrk="0">
              <a:lnSpc>
                <a:spcPct val="120000"/>
              </a:lnSpc>
            </a:pPr>
            <a:endParaRPr sz="1000" dirty="0">
              <a:latin typeface="Arial" panose="020B0604020202020204"/>
              <a:ea typeface="Arial" panose="020B0604020202020204"/>
              <a:cs typeface="Arial" panose="020B0604020202020204"/>
            </a:endParaRPr>
          </a:p>
          <a:p>
            <a:pPr marL="294640" algn="l" rtl="0" eaLnBrk="0">
              <a:lnSpc>
                <a:spcPct val="96000"/>
              </a:lnSpc>
              <a:spcBef>
                <a:spcPts val="5"/>
              </a:spcBef>
            </a:pPr>
            <a:r>
              <a:rPr sz="1700" b="1" kern="0" spc="90" dirty="0">
                <a:solidFill>
                  <a:srgbClr val="44546A">
                    <a:alpha val="100000"/>
                  </a:srgbClr>
                </a:solidFill>
                <a:latin typeface="微软雅黑"/>
                <a:ea typeface="微软雅黑"/>
                <a:cs typeface="微软雅黑"/>
              </a:rPr>
              <a:t>高效实时监控技术</a:t>
            </a:r>
            <a:endParaRPr sz="1700" dirty="0">
              <a:latin typeface="微软雅黑"/>
              <a:ea typeface="微软雅黑"/>
              <a:cs typeface="微软雅黑"/>
            </a:endParaRPr>
          </a:p>
        </p:txBody>
      </p:sp>
      <p:sp>
        <p:nvSpPr>
          <p:cNvPr id="162" name="rect 162"/>
          <p:cNvSpPr/>
          <p:nvPr/>
        </p:nvSpPr>
        <p:spPr>
          <a:xfrm>
            <a:off x="9364980" y="1473441"/>
            <a:ext cx="2366950" cy="602246"/>
          </a:xfrm>
          <a:prstGeom prst="rect">
            <a:avLst/>
          </a:prstGeom>
          <a:solidFill>
            <a:srgbClr val="5B9BD5">
              <a:alpha val="99607"/>
            </a:srgbClr>
          </a:solidFill>
          <a:ln w="0" cap="flat">
            <a:noFill/>
            <a:prstDash val="solid"/>
            <a:miter lim="0"/>
          </a:ln>
        </p:spPr>
        <p:txBody>
          <a:bodyPr rtlCol="0"/>
          <a:lstStyle/>
          <a:p>
            <a:pPr algn="ctr"/>
            <a:endParaRPr lang="zh-CN" altLang="en-US"/>
          </a:p>
        </p:txBody>
      </p:sp>
      <p:pic>
        <p:nvPicPr>
          <p:cNvPr id="164" name="picture 164"/>
          <p:cNvPicPr>
            <a:picLocks noChangeAspect="1"/>
          </p:cNvPicPr>
          <p:nvPr/>
        </p:nvPicPr>
        <p:blipFill>
          <a:blip r:embed="rId2"/>
          <a:stretch>
            <a:fillRect/>
          </a:stretch>
        </p:blipFill>
        <p:spPr>
          <a:xfrm rot="21600000">
            <a:off x="9064611" y="1593799"/>
            <a:ext cx="139700" cy="3831678"/>
          </a:xfrm>
          <a:prstGeom prst="rect">
            <a:avLst/>
          </a:prstGeom>
        </p:spPr>
      </p:pic>
      <p:sp>
        <p:nvSpPr>
          <p:cNvPr id="166" name="textbox 166"/>
          <p:cNvSpPr/>
          <p:nvPr/>
        </p:nvSpPr>
        <p:spPr>
          <a:xfrm>
            <a:off x="9074748" y="1603948"/>
            <a:ext cx="2400935" cy="314325"/>
          </a:xfrm>
          <a:prstGeom prst="rect">
            <a:avLst/>
          </a:prstGeom>
          <a:noFill/>
          <a:ln w="0" cap="flat">
            <a:noFill/>
            <a:prstDash val="solid"/>
            <a:miter lim="0"/>
          </a:ln>
        </p:spPr>
        <p:txBody>
          <a:bodyPr vert="horz" wrap="square" lIns="0" tIns="0" rIns="0" bIns="0"/>
          <a:lstStyle/>
          <a:p>
            <a:pPr algn="l" rtl="0" eaLnBrk="0">
              <a:lnSpc>
                <a:spcPct val="114000"/>
              </a:lnSpc>
            </a:pPr>
            <a:endParaRPr sz="300" dirty="0">
              <a:latin typeface="Arial" panose="020B0604020202020204"/>
              <a:ea typeface="Arial" panose="020B0604020202020204"/>
              <a:cs typeface="Arial" panose="020B0604020202020204"/>
            </a:endParaRPr>
          </a:p>
          <a:p>
            <a:pPr marL="147320" algn="l" rtl="0" eaLnBrk="0">
              <a:lnSpc>
                <a:spcPct val="96000"/>
              </a:lnSpc>
              <a:spcBef>
                <a:spcPts val="5"/>
              </a:spcBef>
              <a:tabLst>
                <a:tab pos="563880" algn="l"/>
              </a:tabLst>
            </a:pPr>
            <a:r>
              <a:rPr sz="1700" kern="0" spc="0" dirty="0">
                <a:solidFill>
                  <a:srgbClr val="44546A">
                    <a:alpha val="100000"/>
                  </a:srgbClr>
                </a:solidFill>
                <a:latin typeface="微软雅黑"/>
                <a:ea typeface="微软雅黑"/>
                <a:cs typeface="微软雅黑"/>
              </a:rPr>
              <a:t>	</a:t>
            </a:r>
            <a:r>
              <a:rPr sz="1700" b="1" kern="0" spc="90" dirty="0">
                <a:solidFill>
                  <a:srgbClr val="44546A">
                    <a:alpha val="100000"/>
                  </a:srgbClr>
                </a:solidFill>
                <a:latin typeface="微软雅黑"/>
                <a:ea typeface="微软雅黑"/>
                <a:cs typeface="微软雅黑"/>
              </a:rPr>
              <a:t>多平台兼容与集成</a:t>
            </a:r>
            <a:endParaRPr sz="1700" dirty="0">
              <a:latin typeface="微软雅黑"/>
              <a:ea typeface="微软雅黑"/>
              <a:cs typeface="微软雅黑"/>
            </a:endParaRPr>
          </a:p>
        </p:txBody>
      </p:sp>
      <p:pic>
        <p:nvPicPr>
          <p:cNvPr id="168" name="picture 168"/>
          <p:cNvPicPr>
            <a:picLocks noChangeAspect="1"/>
          </p:cNvPicPr>
          <p:nvPr/>
        </p:nvPicPr>
        <p:blipFill>
          <a:blip r:embed="rId3"/>
          <a:stretch>
            <a:fillRect/>
          </a:stretch>
        </p:blipFill>
        <p:spPr>
          <a:xfrm rot="21600000">
            <a:off x="9087448" y="1616648"/>
            <a:ext cx="134790" cy="134789"/>
          </a:xfrm>
          <a:prstGeom prst="rect">
            <a:avLst/>
          </a:prstGeom>
        </p:spPr>
      </p:pic>
      <p:pic>
        <p:nvPicPr>
          <p:cNvPr id="170" name="picture 170"/>
          <p:cNvPicPr>
            <a:picLocks noChangeAspect="1"/>
          </p:cNvPicPr>
          <p:nvPr/>
        </p:nvPicPr>
        <p:blipFill>
          <a:blip r:embed="rId4"/>
          <a:stretch>
            <a:fillRect/>
          </a:stretch>
        </p:blipFill>
        <p:spPr>
          <a:xfrm rot="21600000">
            <a:off x="6168453" y="2122830"/>
            <a:ext cx="157638" cy="3925582"/>
          </a:xfrm>
          <a:prstGeom prst="rect">
            <a:avLst/>
          </a:prstGeom>
        </p:spPr>
      </p:pic>
      <p:sp>
        <p:nvSpPr>
          <p:cNvPr id="172" name="path 172"/>
          <p:cNvSpPr/>
          <p:nvPr/>
        </p:nvSpPr>
        <p:spPr>
          <a:xfrm>
            <a:off x="3318547" y="2559799"/>
            <a:ext cx="139700" cy="139700"/>
          </a:xfrm>
          <a:custGeom>
            <a:avLst/>
            <a:gdLst/>
            <a:ahLst/>
            <a:cxnLst/>
            <a:rect l="0" t="0" r="0" b="0"/>
            <a:pathLst>
              <a:path w="220" h="220">
                <a:moveTo>
                  <a:pt x="1" y="108"/>
                </a:moveTo>
                <a:cubicBezTo>
                  <a:pt x="0" y="49"/>
                  <a:pt x="49" y="0"/>
                  <a:pt x="110" y="0"/>
                </a:cubicBezTo>
                <a:cubicBezTo>
                  <a:pt x="170" y="0"/>
                  <a:pt x="220" y="49"/>
                  <a:pt x="220" y="110"/>
                </a:cubicBezTo>
                <a:cubicBezTo>
                  <a:pt x="220" y="170"/>
                  <a:pt x="170" y="220"/>
                  <a:pt x="110" y="220"/>
                </a:cubicBezTo>
                <a:cubicBezTo>
                  <a:pt x="49" y="220"/>
                  <a:pt x="0" y="170"/>
                  <a:pt x="1" y="108"/>
                </a:cubicBezTo>
              </a:path>
            </a:pathLst>
          </a:custGeom>
          <a:solidFill>
            <a:srgbClr val="5B9BD5">
              <a:alpha val="40000"/>
            </a:srgbClr>
          </a:solidFill>
          <a:ln w="0" cap="flat">
            <a:noFill/>
            <a:prstDash val="solid"/>
            <a:miter lim="0"/>
          </a:ln>
        </p:spPr>
        <p:txBody>
          <a:bodyPr rtlCol="0"/>
          <a:lstStyle/>
          <a:p>
            <a:pPr algn="ctr"/>
            <a:endParaRPr lang="zh-CN" altLang="en-US"/>
          </a:p>
        </p:txBody>
      </p:sp>
      <p:pic>
        <p:nvPicPr>
          <p:cNvPr id="174" name="picture 174"/>
          <p:cNvPicPr>
            <a:picLocks noChangeAspect="1"/>
          </p:cNvPicPr>
          <p:nvPr/>
        </p:nvPicPr>
        <p:blipFill>
          <a:blip r:embed="rId5"/>
          <a:stretch>
            <a:fillRect/>
          </a:stretch>
        </p:blipFill>
        <p:spPr>
          <a:xfrm rot="21600000">
            <a:off x="3341396" y="2582648"/>
            <a:ext cx="159296" cy="3465752"/>
          </a:xfrm>
          <a:prstGeom prst="rect">
            <a:avLst/>
          </a:prstGeom>
        </p:spPr>
      </p:pic>
      <p:sp>
        <p:nvSpPr>
          <p:cNvPr id="176" name="path 176"/>
          <p:cNvSpPr/>
          <p:nvPr/>
        </p:nvSpPr>
        <p:spPr>
          <a:xfrm>
            <a:off x="395960" y="2956928"/>
            <a:ext cx="139699" cy="139700"/>
          </a:xfrm>
          <a:custGeom>
            <a:avLst/>
            <a:gdLst/>
            <a:ahLst/>
            <a:cxnLst/>
            <a:rect l="0" t="0" r="0" b="0"/>
            <a:pathLst>
              <a:path w="219" h="220">
                <a:moveTo>
                  <a:pt x="0" y="109"/>
                </a:moveTo>
                <a:cubicBezTo>
                  <a:pt x="0" y="49"/>
                  <a:pt x="49" y="0"/>
                  <a:pt x="109" y="0"/>
                </a:cubicBezTo>
                <a:cubicBezTo>
                  <a:pt x="170" y="0"/>
                  <a:pt x="219" y="49"/>
                  <a:pt x="219" y="110"/>
                </a:cubicBezTo>
                <a:cubicBezTo>
                  <a:pt x="219" y="170"/>
                  <a:pt x="170" y="220"/>
                  <a:pt x="109" y="220"/>
                </a:cubicBezTo>
                <a:cubicBezTo>
                  <a:pt x="49" y="220"/>
                  <a:pt x="0" y="170"/>
                  <a:pt x="0" y="109"/>
                </a:cubicBezTo>
              </a:path>
            </a:pathLst>
          </a:custGeom>
          <a:solidFill>
            <a:srgbClr val="6084CB">
              <a:alpha val="40000"/>
            </a:srgbClr>
          </a:solidFill>
          <a:ln w="0" cap="flat">
            <a:noFill/>
            <a:prstDash val="solid"/>
            <a:miter lim="0"/>
          </a:ln>
        </p:spPr>
        <p:txBody>
          <a:bodyPr rtlCol="0"/>
          <a:lstStyle/>
          <a:p>
            <a:pPr algn="ctr"/>
            <a:endParaRPr lang="zh-CN" altLang="en-US"/>
          </a:p>
        </p:txBody>
      </p:sp>
      <p:pic>
        <p:nvPicPr>
          <p:cNvPr id="178" name="picture 178"/>
          <p:cNvPicPr>
            <a:picLocks noChangeAspect="1"/>
          </p:cNvPicPr>
          <p:nvPr/>
        </p:nvPicPr>
        <p:blipFill>
          <a:blip r:embed="rId6"/>
          <a:stretch>
            <a:fillRect/>
          </a:stretch>
        </p:blipFill>
        <p:spPr>
          <a:xfrm rot="21600000">
            <a:off x="418809" y="2979777"/>
            <a:ext cx="159297" cy="241518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icture 180"/>
          <p:cNvPicPr>
            <a:picLocks noChangeAspect="1"/>
          </p:cNvPicPr>
          <p:nvPr/>
        </p:nvPicPr>
        <p:blipFill>
          <a:blip r:embed="rId1"/>
          <a:stretch>
            <a:fillRect/>
          </a:stretch>
        </p:blipFill>
        <p:spPr>
          <a:xfrm rot="21600000">
            <a:off x="5957315" y="716280"/>
            <a:ext cx="2886455" cy="1901951"/>
          </a:xfrm>
          <a:prstGeom prst="rect">
            <a:avLst/>
          </a:prstGeom>
        </p:spPr>
      </p:pic>
      <p:graphicFrame>
        <p:nvGraphicFramePr>
          <p:cNvPr id="182" name="table 182"/>
          <p:cNvGraphicFramePr>
            <a:graphicFrameLocks noGrp="1"/>
          </p:cNvGraphicFramePr>
          <p:nvPr>
            <p:custDataLst>
              <p:tags r:id="rId2"/>
            </p:custDataLst>
          </p:nvPr>
        </p:nvGraphicFramePr>
        <p:xfrm>
          <a:off x="333756" y="5623559"/>
          <a:ext cx="5518150" cy="989330"/>
        </p:xfrm>
        <a:graphic>
          <a:graphicData uri="http://schemas.openxmlformats.org/drawingml/2006/table">
            <a:tbl>
              <a:tblPr/>
              <a:tblGrid>
                <a:gridCol w="537844"/>
                <a:gridCol w="1013460"/>
                <a:gridCol w="3966845"/>
              </a:tblGrid>
              <a:tr h="697865">
                <a:tc>
                  <a:txBody>
                    <a:bodyPr/>
                    <a:lstStyle/>
                    <a:p>
                      <a:pPr algn="l" rtl="0" eaLnBrk="0">
                        <a:lnSpc>
                          <a:spcPct val="173000"/>
                        </a:lnSpc>
                      </a:pPr>
                      <a:endParaRPr sz="10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226695" algn="l" rtl="0" eaLnBrk="0">
                        <a:lnSpc>
                          <a:spcPct val="81000"/>
                        </a:lnSpc>
                      </a:pPr>
                      <a:r>
                        <a:rPr lang="en-US" sz="1400" dirty="0">
                          <a:latin typeface="Arial" panose="020B0604020202020204"/>
                          <a:ea typeface="Arial" panose="020B0604020202020204"/>
                          <a:cs typeface="Arial" panose="020B0604020202020204"/>
                        </a:rPr>
                        <a:t>7</a:t>
                      </a:r>
                      <a:endParaRPr lang="en-US" sz="1400" dirty="0">
                        <a:latin typeface="Arial" panose="020B0604020202020204"/>
                        <a:ea typeface="Arial" panose="020B0604020202020204"/>
                        <a:cs typeface="Arial" panose="020B0604020202020204"/>
                      </a:endParaRPr>
                    </a:p>
                  </a:txBody>
                  <a:tcPr marL="0" marR="0" marT="0" marB="0" vert="horz">
                    <a:lnL>
                      <a:noFill/>
                    </a:lnL>
                    <a:lnR>
                      <a:noFill/>
                    </a:lnR>
                    <a:lnT>
                      <a:noFill/>
                    </a:lnT>
                    <a:lnB>
                      <a:noFill/>
                    </a:lnB>
                    <a:solidFill>
                      <a:srgbClr val="F6F6F6"/>
                    </a:solidFill>
                  </a:tcPr>
                </a:tc>
                <a:tc>
                  <a:txBody>
                    <a:bodyPr/>
                    <a:lstStyle/>
                    <a:p>
                      <a:pPr algn="l" rtl="0" eaLnBrk="0">
                        <a:lnSpc>
                          <a:spcPct val="9000"/>
                        </a:lnSpc>
                      </a:pPr>
                      <a:endParaRPr sz="100" dirty="0">
                        <a:latin typeface="Arial" panose="020B0604020202020204"/>
                        <a:ea typeface="Arial" panose="020B0604020202020204"/>
                        <a:cs typeface="Arial" panose="020B0604020202020204"/>
                      </a:endParaRPr>
                    </a:p>
                    <a:p>
                      <a:pPr marL="27940" algn="l" rtl="0" eaLnBrk="0">
                        <a:lnSpc>
                          <a:spcPts val="1795"/>
                        </a:lnSpc>
                      </a:pPr>
                      <a:r>
                        <a:rPr sz="1400" kern="0" spc="-20" dirty="0">
                          <a:solidFill>
                            <a:srgbClr val="000000">
                              <a:alpha val="100000"/>
                            </a:srgbClr>
                          </a:solidFill>
                          <a:latin typeface="微软雅黑"/>
                          <a:ea typeface="微软雅黑"/>
                          <a:cs typeface="微软雅黑"/>
                        </a:rPr>
                        <a:t>网线</a:t>
                      </a:r>
                      <a:r>
                        <a:rPr sz="1400" kern="0" spc="-20" dirty="0">
                          <a:solidFill>
                            <a:srgbClr val="000000">
                              <a:alpha val="100000"/>
                            </a:srgbClr>
                          </a:solidFill>
                          <a:latin typeface="Arial" panose="020B0604020202020204"/>
                          <a:ea typeface="Arial" panose="020B0604020202020204"/>
                          <a:cs typeface="Arial" panose="020B0604020202020204"/>
                        </a:rPr>
                        <a:t>\</a:t>
                      </a:r>
                      <a:r>
                        <a:rPr sz="1400" kern="0" spc="-20" dirty="0">
                          <a:solidFill>
                            <a:srgbClr val="000000">
                              <a:alpha val="100000"/>
                            </a:srgbClr>
                          </a:solidFill>
                          <a:latin typeface="微软雅黑"/>
                          <a:ea typeface="微软雅黑"/>
                          <a:cs typeface="微软雅黑"/>
                        </a:rPr>
                        <a:t>电线</a:t>
                      </a:r>
                      <a:r>
                        <a:rPr sz="1400" kern="0" spc="-20" dirty="0">
                          <a:solidFill>
                            <a:srgbClr val="000000">
                              <a:alpha val="100000"/>
                            </a:srgbClr>
                          </a:solidFill>
                          <a:latin typeface="Arial" panose="020B0604020202020204"/>
                          <a:ea typeface="Arial" panose="020B0604020202020204"/>
                          <a:cs typeface="Arial" panose="020B0604020202020204"/>
                        </a:rPr>
                        <a:t>\</a:t>
                      </a:r>
                      <a:r>
                        <a:rPr sz="1400" kern="0" spc="-20" dirty="0">
                          <a:solidFill>
                            <a:srgbClr val="000000">
                              <a:alpha val="100000"/>
                            </a:srgbClr>
                          </a:solidFill>
                          <a:latin typeface="微软雅黑"/>
                          <a:ea typeface="微软雅黑"/>
                          <a:cs typeface="微软雅黑"/>
                        </a:rPr>
                        <a:t>管</a:t>
                      </a:r>
                      <a:endParaRPr sz="1400" dirty="0">
                        <a:latin typeface="微软雅黑"/>
                        <a:ea typeface="微软雅黑"/>
                        <a:cs typeface="微软雅黑"/>
                      </a:endParaRPr>
                    </a:p>
                    <a:p>
                      <a:pPr marL="40005" algn="l" rtl="0" eaLnBrk="0">
                        <a:lnSpc>
                          <a:spcPts val="1795"/>
                        </a:lnSpc>
                      </a:pPr>
                      <a:r>
                        <a:rPr sz="1400" kern="0" spc="-10" dirty="0">
                          <a:solidFill>
                            <a:srgbClr val="000000">
                              <a:alpha val="100000"/>
                            </a:srgbClr>
                          </a:solidFill>
                          <a:latin typeface="微软雅黑"/>
                          <a:ea typeface="微软雅黑"/>
                          <a:cs typeface="微软雅黑"/>
                        </a:rPr>
                        <a:t>槽</a:t>
                      </a:r>
                      <a:r>
                        <a:rPr sz="1400" kern="0" spc="-10" dirty="0">
                          <a:solidFill>
                            <a:srgbClr val="000000">
                              <a:alpha val="100000"/>
                            </a:srgbClr>
                          </a:solidFill>
                          <a:latin typeface="Arial" panose="020B0604020202020204"/>
                          <a:ea typeface="Arial" panose="020B0604020202020204"/>
                          <a:cs typeface="Arial" panose="020B0604020202020204"/>
                        </a:rPr>
                        <a:t>\</a:t>
                      </a:r>
                      <a:r>
                        <a:rPr sz="1400" kern="0" spc="-10" dirty="0">
                          <a:solidFill>
                            <a:srgbClr val="000000">
                              <a:alpha val="100000"/>
                            </a:srgbClr>
                          </a:solidFill>
                          <a:latin typeface="微软雅黑"/>
                          <a:ea typeface="微软雅黑"/>
                          <a:cs typeface="微软雅黑"/>
                        </a:rPr>
                        <a:t>插座等布</a:t>
                      </a:r>
                      <a:endParaRPr sz="1400" dirty="0">
                        <a:latin typeface="微软雅黑"/>
                        <a:ea typeface="微软雅黑"/>
                        <a:cs typeface="微软雅黑"/>
                      </a:endParaRPr>
                    </a:p>
                    <a:p>
                      <a:pPr marL="243205" algn="l" rtl="0" eaLnBrk="0">
                        <a:lnSpc>
                          <a:spcPct val="91000"/>
                        </a:lnSpc>
                        <a:spcBef>
                          <a:spcPts val="30"/>
                        </a:spcBef>
                      </a:pPr>
                      <a:r>
                        <a:rPr sz="1400" kern="0" spc="-10" dirty="0">
                          <a:solidFill>
                            <a:srgbClr val="000000">
                              <a:alpha val="100000"/>
                            </a:srgbClr>
                          </a:solidFill>
                          <a:latin typeface="微软雅黑"/>
                          <a:ea typeface="微软雅黑"/>
                          <a:cs typeface="微软雅黑"/>
                        </a:rPr>
                        <a:t>线材料</a:t>
                      </a:r>
                      <a:endParaRPr sz="1400" dirty="0">
                        <a:latin typeface="微软雅黑"/>
                        <a:ea typeface="微软雅黑"/>
                        <a:cs typeface="微软雅黑"/>
                      </a:endParaRPr>
                    </a:p>
                  </a:txBody>
                  <a:tcPr marL="0" marR="0" marT="0" marB="0" vert="horz">
                    <a:lnL>
                      <a:noFill/>
                    </a:lnL>
                    <a:lnR>
                      <a:noFill/>
                    </a:lnR>
                    <a:lnT>
                      <a:noFill/>
                    </a:lnT>
                    <a:lnB>
                      <a:noFill/>
                    </a:lnB>
                    <a:solidFill>
                      <a:srgbClr val="F6F6F6"/>
                    </a:solidFill>
                  </a:tcPr>
                </a:tc>
                <a:tc>
                  <a:txBody>
                    <a:bodyPr/>
                    <a:lstStyle/>
                    <a:p>
                      <a:pPr algn="l" rtl="0" eaLnBrk="0">
                        <a:lnSpc>
                          <a:spcPct val="101000"/>
                        </a:lnSpc>
                      </a:pPr>
                      <a:endParaRPr sz="9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a:p>
                      <a:pPr marL="1036955" indent="-845185" algn="l" rtl="0" eaLnBrk="0">
                        <a:lnSpc>
                          <a:spcPct val="96000"/>
                        </a:lnSpc>
                      </a:pPr>
                      <a:r>
                        <a:rPr sz="1400" kern="0" spc="-10" dirty="0">
                          <a:solidFill>
                            <a:srgbClr val="000000">
                              <a:alpha val="100000"/>
                            </a:srgbClr>
                          </a:solidFill>
                          <a:latin typeface="微软雅黑"/>
                          <a:ea typeface="微软雅黑"/>
                          <a:cs typeface="微软雅黑"/>
                        </a:rPr>
                        <a:t>电信国标网络线缆</a:t>
                      </a:r>
                      <a:r>
                        <a:rPr sz="1400" kern="0" spc="-210" dirty="0">
                          <a:solidFill>
                            <a:srgbClr val="000000">
                              <a:alpha val="100000"/>
                            </a:srgbClr>
                          </a:solidFill>
                          <a:latin typeface="微软雅黑"/>
                          <a:ea typeface="微软雅黑"/>
                          <a:cs typeface="微软雅黑"/>
                        </a:rPr>
                        <a:t> </a:t>
                      </a:r>
                      <a:r>
                        <a:rPr sz="1400" kern="0" spc="-10" dirty="0">
                          <a:solidFill>
                            <a:srgbClr val="000000">
                              <a:alpha val="100000"/>
                            </a:srgbClr>
                          </a:solidFill>
                          <a:latin typeface="微软雅黑"/>
                          <a:ea typeface="微软雅黑"/>
                          <a:cs typeface="微软雅黑"/>
                        </a:rPr>
                        <a:t>，材质</a:t>
                      </a:r>
                      <a:r>
                        <a:rPr sz="1400" kern="0" spc="-20" dirty="0">
                          <a:solidFill>
                            <a:srgbClr val="000000">
                              <a:alpha val="100000"/>
                            </a:srgbClr>
                          </a:solidFill>
                          <a:latin typeface="微软雅黑"/>
                          <a:ea typeface="微软雅黑"/>
                          <a:cs typeface="微软雅黑"/>
                        </a:rPr>
                        <a:t>为高纯无氧铜</a:t>
                      </a:r>
                      <a:r>
                        <a:rPr sz="1400" kern="0" spc="-20" dirty="0">
                          <a:solidFill>
                            <a:srgbClr val="000000">
                              <a:alpha val="100000"/>
                            </a:srgbClr>
                          </a:solidFill>
                          <a:latin typeface="Arial" panose="020B0604020202020204"/>
                          <a:ea typeface="Arial" panose="020B0604020202020204"/>
                          <a:cs typeface="Arial" panose="020B0604020202020204"/>
                        </a:rPr>
                        <a:t>,</a:t>
                      </a:r>
                      <a:r>
                        <a:rPr sz="1400" kern="0" spc="-20" dirty="0">
                          <a:solidFill>
                            <a:srgbClr val="000000">
                              <a:alpha val="100000"/>
                            </a:srgbClr>
                          </a:solidFill>
                          <a:latin typeface="微软雅黑"/>
                          <a:ea typeface="微软雅黑"/>
                          <a:cs typeface="微软雅黑"/>
                        </a:rPr>
                        <a:t>线径为</a:t>
                      </a:r>
                      <a:r>
                        <a:rPr sz="1400" kern="0" spc="0" dirty="0">
                          <a:solidFill>
                            <a:srgbClr val="000000">
                              <a:alpha val="100000"/>
                            </a:srgbClr>
                          </a:solidFill>
                          <a:latin typeface="微软雅黑"/>
                          <a:ea typeface="微软雅黑"/>
                          <a:cs typeface="微软雅黑"/>
                        </a:rPr>
                        <a:t>    </a:t>
                      </a:r>
                      <a:r>
                        <a:rPr sz="1400" kern="0" spc="-20" dirty="0">
                          <a:solidFill>
                            <a:srgbClr val="000000">
                              <a:alpha val="100000"/>
                            </a:srgbClr>
                          </a:solidFill>
                          <a:latin typeface="Arial" panose="020B0604020202020204"/>
                          <a:ea typeface="Arial" panose="020B0604020202020204"/>
                          <a:cs typeface="Arial" panose="020B0604020202020204"/>
                        </a:rPr>
                        <a:t>0.5mm</a:t>
                      </a:r>
                      <a:r>
                        <a:rPr sz="1400" kern="0" spc="-180" dirty="0">
                          <a:solidFill>
                            <a:srgbClr val="000000">
                              <a:alpha val="100000"/>
                            </a:srgbClr>
                          </a:solidFill>
                          <a:latin typeface="Arial" panose="020B0604020202020204"/>
                          <a:ea typeface="Arial" panose="020B0604020202020204"/>
                          <a:cs typeface="Arial" panose="020B0604020202020204"/>
                        </a:rPr>
                        <a:t> </a:t>
                      </a:r>
                      <a:r>
                        <a:rPr sz="1400" kern="0" spc="-20" dirty="0">
                          <a:solidFill>
                            <a:srgbClr val="000000">
                              <a:alpha val="100000"/>
                            </a:srgbClr>
                          </a:solidFill>
                          <a:latin typeface="微软雅黑"/>
                          <a:ea typeface="微软雅黑"/>
                          <a:cs typeface="微软雅黑"/>
                        </a:rPr>
                        <a:t>，传输距离</a:t>
                      </a:r>
                      <a:r>
                        <a:rPr sz="1400" kern="0" spc="-20" dirty="0">
                          <a:solidFill>
                            <a:srgbClr val="000000">
                              <a:alpha val="100000"/>
                            </a:srgbClr>
                          </a:solidFill>
                          <a:latin typeface="Arial" panose="020B0604020202020204"/>
                          <a:ea typeface="Arial" panose="020B0604020202020204"/>
                          <a:cs typeface="Arial" panose="020B0604020202020204"/>
                        </a:rPr>
                        <a:t>150</a:t>
                      </a:r>
                      <a:r>
                        <a:rPr sz="1400" kern="0" spc="-20" dirty="0">
                          <a:solidFill>
                            <a:srgbClr val="000000">
                              <a:alpha val="100000"/>
                            </a:srgbClr>
                          </a:solidFill>
                          <a:latin typeface="微软雅黑"/>
                          <a:ea typeface="微软雅黑"/>
                          <a:cs typeface="微软雅黑"/>
                        </a:rPr>
                        <a:t>米</a:t>
                      </a:r>
                      <a:endParaRPr sz="1400" dirty="0">
                        <a:latin typeface="微软雅黑"/>
                        <a:ea typeface="微软雅黑"/>
                        <a:cs typeface="微软雅黑"/>
                      </a:endParaRPr>
                    </a:p>
                  </a:txBody>
                  <a:tcPr marL="0" marR="0" marT="0" marB="0" vert="horz">
                    <a:lnL>
                      <a:noFill/>
                    </a:lnL>
                    <a:lnR>
                      <a:noFill/>
                    </a:lnR>
                    <a:lnT>
                      <a:noFill/>
                    </a:lnT>
                    <a:lnB>
                      <a:noFill/>
                    </a:lnB>
                    <a:solidFill>
                      <a:srgbClr val="F6F6F6"/>
                    </a:solidFill>
                  </a:tcPr>
                </a:tc>
              </a:tr>
              <a:tr h="291464">
                <a:tc>
                  <a:txBody>
                    <a:bodyPr/>
                    <a:lstStyle/>
                    <a:p>
                      <a:pPr algn="l" rtl="0" eaLnBrk="0">
                        <a:lnSpc>
                          <a:spcPct val="113000"/>
                        </a:lnSpc>
                      </a:pPr>
                      <a:endParaRPr sz="300" dirty="0">
                        <a:latin typeface="Arial" panose="020B0604020202020204"/>
                        <a:ea typeface="Arial" panose="020B0604020202020204"/>
                        <a:cs typeface="Arial" panose="020B0604020202020204"/>
                      </a:endParaRPr>
                    </a:p>
                    <a:p>
                      <a:pPr marL="226695" algn="l" rtl="0" eaLnBrk="0">
                        <a:lnSpc>
                          <a:spcPct val="81000"/>
                        </a:lnSpc>
                        <a:spcBef>
                          <a:spcPts val="0"/>
                        </a:spcBef>
                      </a:pPr>
                      <a:r>
                        <a:rPr lang="en-US" sz="1400" kern="0" spc="-20" dirty="0">
                          <a:solidFill>
                            <a:srgbClr val="000000">
                              <a:alpha val="100000"/>
                            </a:srgbClr>
                          </a:solidFill>
                          <a:latin typeface="Arial" panose="020B0604020202020204"/>
                          <a:ea typeface="Arial" panose="020B0604020202020204"/>
                          <a:cs typeface="Arial" panose="020B0604020202020204"/>
                        </a:rPr>
                        <a:t>8</a:t>
                      </a:r>
                      <a:endParaRPr lang="en-US" sz="1400" kern="0" spc="-20" dirty="0">
                        <a:solidFill>
                          <a:srgbClr val="000000">
                            <a:alpha val="100000"/>
                          </a:srgbClr>
                        </a:solidFill>
                        <a:latin typeface="Arial" panose="020B0604020202020204"/>
                        <a:ea typeface="Arial" panose="020B0604020202020204"/>
                        <a:cs typeface="Arial" panose="020B0604020202020204"/>
                      </a:endParaRPr>
                    </a:p>
                  </a:txBody>
                  <a:tcPr marL="0" marR="0" marT="0" marB="0" vert="horz">
                    <a:lnL>
                      <a:noFill/>
                    </a:lnL>
                    <a:lnR>
                      <a:noFill/>
                    </a:lnR>
                    <a:lnT>
                      <a:noFill/>
                    </a:lnT>
                    <a:lnB w="38100" cap="flat" cmpd="sng" algn="ctr">
                      <a:solidFill>
                        <a:srgbClr val="B9E0F6"/>
                      </a:solidFill>
                      <a:prstDash val="solid"/>
                      <a:round/>
                      <a:headEnd type="none" w="med" len="med"/>
                      <a:tailEnd type="none" w="med" len="med"/>
                    </a:lnB>
                  </a:tcPr>
                </a:tc>
                <a:tc>
                  <a:txBody>
                    <a:bodyPr/>
                    <a:lstStyle/>
                    <a:p>
                      <a:pPr algn="l" rtl="0" eaLnBrk="0">
                        <a:lnSpc>
                          <a:spcPct val="117000"/>
                        </a:lnSpc>
                      </a:pPr>
                      <a:endParaRPr sz="200" dirty="0">
                        <a:latin typeface="Arial" panose="020B0604020202020204"/>
                        <a:ea typeface="Arial" panose="020B0604020202020204"/>
                        <a:cs typeface="Arial" panose="020B0604020202020204"/>
                      </a:endParaRPr>
                    </a:p>
                    <a:p>
                      <a:pPr marL="154305" algn="l" rtl="0" eaLnBrk="0">
                        <a:lnSpc>
                          <a:spcPct val="91000"/>
                        </a:lnSpc>
                        <a:spcBef>
                          <a:spcPts val="0"/>
                        </a:spcBef>
                      </a:pPr>
                      <a:r>
                        <a:rPr sz="1400" kern="0" spc="-10" dirty="0">
                          <a:solidFill>
                            <a:srgbClr val="000000">
                              <a:alpha val="100000"/>
                            </a:srgbClr>
                          </a:solidFill>
                          <a:latin typeface="微软雅黑"/>
                          <a:ea typeface="微软雅黑"/>
                          <a:cs typeface="微软雅黑"/>
                        </a:rPr>
                        <a:t>软件授权</a:t>
                      </a:r>
                      <a:endParaRPr sz="1400" dirty="0">
                        <a:latin typeface="微软雅黑"/>
                        <a:ea typeface="微软雅黑"/>
                        <a:cs typeface="微软雅黑"/>
                      </a:endParaRPr>
                    </a:p>
                  </a:txBody>
                  <a:tcPr marL="0" marR="0" marT="0" marB="0" vert="horz">
                    <a:lnL>
                      <a:noFill/>
                    </a:lnL>
                    <a:lnR>
                      <a:noFill/>
                    </a:lnR>
                    <a:lnT>
                      <a:noFill/>
                    </a:lnT>
                    <a:lnB w="38100" cap="flat" cmpd="sng" algn="ctr">
                      <a:solidFill>
                        <a:srgbClr val="B9E0F6"/>
                      </a:solidFill>
                      <a:prstDash val="solid"/>
                      <a:round/>
                      <a:headEnd type="none" w="med" len="med"/>
                      <a:tailEnd type="none" w="med" len="med"/>
                    </a:lnB>
                  </a:tcPr>
                </a:tc>
                <a:tc>
                  <a:txBody>
                    <a:bodyPr/>
                    <a:lstStyle/>
                    <a:p>
                      <a:pPr algn="l" rtl="0" eaLnBrk="0">
                        <a:lnSpc>
                          <a:spcPct val="117000"/>
                        </a:lnSpc>
                      </a:pPr>
                      <a:endParaRPr sz="200" dirty="0">
                        <a:latin typeface="Arial" panose="020B0604020202020204"/>
                        <a:ea typeface="Arial" panose="020B0604020202020204"/>
                        <a:cs typeface="Arial" panose="020B0604020202020204"/>
                      </a:endParaRPr>
                    </a:p>
                    <a:p>
                      <a:pPr marL="656590" algn="l" rtl="0" eaLnBrk="0">
                        <a:lnSpc>
                          <a:spcPct val="91000"/>
                        </a:lnSpc>
                        <a:spcBef>
                          <a:spcPts val="0"/>
                        </a:spcBef>
                      </a:pPr>
                      <a:r>
                        <a:rPr sz="1400" kern="0" spc="-10" dirty="0">
                          <a:solidFill>
                            <a:srgbClr val="000000">
                              <a:alpha val="100000"/>
                            </a:srgbClr>
                          </a:solidFill>
                          <a:latin typeface="微软雅黑"/>
                          <a:ea typeface="微软雅黑"/>
                          <a:cs typeface="微软雅黑"/>
                        </a:rPr>
                        <a:t>烟雾、</a:t>
                      </a:r>
                      <a:r>
                        <a:rPr sz="1400" kern="0" spc="-290" dirty="0">
                          <a:solidFill>
                            <a:srgbClr val="000000">
                              <a:alpha val="100000"/>
                            </a:srgbClr>
                          </a:solidFill>
                          <a:latin typeface="微软雅黑"/>
                          <a:ea typeface="微软雅黑"/>
                          <a:cs typeface="微软雅黑"/>
                        </a:rPr>
                        <a:t> </a:t>
                      </a:r>
                      <a:r>
                        <a:rPr sz="1400" kern="0" spc="-10" dirty="0">
                          <a:solidFill>
                            <a:srgbClr val="000000">
                              <a:alpha val="100000"/>
                            </a:srgbClr>
                          </a:solidFill>
                          <a:latin typeface="微软雅黑"/>
                          <a:ea typeface="微软雅黑"/>
                          <a:cs typeface="微软雅黑"/>
                        </a:rPr>
                        <a:t>明火</a:t>
                      </a:r>
                      <a:r>
                        <a:rPr sz="1400" kern="0" spc="-10" dirty="0">
                          <a:solidFill>
                            <a:srgbClr val="000000">
                              <a:alpha val="100000"/>
                            </a:srgbClr>
                          </a:solidFill>
                          <a:latin typeface="Arial" panose="020B0604020202020204"/>
                          <a:ea typeface="Arial" panose="020B0604020202020204"/>
                          <a:cs typeface="Arial" panose="020B0604020202020204"/>
                        </a:rPr>
                        <a:t>AI</a:t>
                      </a:r>
                      <a:r>
                        <a:rPr sz="1400" kern="0" spc="-10" dirty="0">
                          <a:solidFill>
                            <a:srgbClr val="000000">
                              <a:alpha val="100000"/>
                            </a:srgbClr>
                          </a:solidFill>
                          <a:latin typeface="微软雅黑"/>
                          <a:ea typeface="微软雅黑"/>
                          <a:cs typeface="微软雅黑"/>
                        </a:rPr>
                        <a:t>识别软件授权、部署</a:t>
                      </a:r>
                      <a:endParaRPr sz="1400" dirty="0">
                        <a:latin typeface="微软雅黑"/>
                        <a:ea typeface="微软雅黑"/>
                        <a:cs typeface="微软雅黑"/>
                      </a:endParaRPr>
                    </a:p>
                  </a:txBody>
                  <a:tcPr marL="0" marR="0" marT="0" marB="0" vert="horz">
                    <a:lnL>
                      <a:noFill/>
                    </a:lnL>
                    <a:lnR>
                      <a:noFill/>
                    </a:lnR>
                    <a:lnT>
                      <a:noFill/>
                    </a:lnT>
                    <a:lnB w="38100" cap="flat" cmpd="sng" algn="ctr">
                      <a:solidFill>
                        <a:srgbClr val="B9E0F6"/>
                      </a:solidFill>
                      <a:prstDash val="solid"/>
                      <a:round/>
                      <a:headEnd type="none" w="med" len="med"/>
                      <a:tailEnd type="none" w="med" len="med"/>
                    </a:lnB>
                  </a:tcPr>
                </a:tc>
              </a:tr>
            </a:tbl>
          </a:graphicData>
        </a:graphic>
      </p:graphicFrame>
      <p:grpSp>
        <p:nvGrpSpPr>
          <p:cNvPr id="12" name="group 12"/>
          <p:cNvGrpSpPr/>
          <p:nvPr/>
        </p:nvGrpSpPr>
        <p:grpSpPr>
          <a:xfrm rot="21600000">
            <a:off x="333756" y="4226052"/>
            <a:ext cx="5518403" cy="912876"/>
            <a:chOff x="0" y="0"/>
            <a:chExt cx="5518403" cy="912876"/>
          </a:xfrm>
        </p:grpSpPr>
        <p:sp>
          <p:nvSpPr>
            <p:cNvPr id="184" name="textbox 184"/>
            <p:cNvSpPr/>
            <p:nvPr/>
          </p:nvSpPr>
          <p:spPr>
            <a:xfrm>
              <a:off x="0" y="0"/>
              <a:ext cx="5518784" cy="913130"/>
            </a:xfrm>
            <a:prstGeom prst="rect">
              <a:avLst/>
            </a:prstGeom>
            <a:solidFill>
              <a:srgbClr val="F6F6F6">
                <a:alpha val="100000"/>
              </a:srgbClr>
            </a:solidFill>
            <a:ln w="0" cap="flat">
              <a:noFill/>
              <a:prstDash val="solid"/>
              <a:miter lim="0"/>
            </a:ln>
          </p:spPr>
          <p:txBody>
            <a:bodyPr vert="horz" wrap="square" lIns="0" tIns="0" rIns="0" bIns="0"/>
            <a:lstStyle/>
            <a:p>
              <a:pPr algn="l" rtl="0" eaLnBrk="0">
                <a:lnSpc>
                  <a:spcPct val="12000"/>
                </a:lnSpc>
              </a:pPr>
              <a:endParaRPr sz="100" dirty="0">
                <a:latin typeface="Arial" panose="020B0604020202020204"/>
                <a:ea typeface="Arial" panose="020B0604020202020204"/>
                <a:cs typeface="Arial" panose="020B0604020202020204"/>
              </a:endParaRPr>
            </a:p>
            <a:p>
              <a:pPr marL="1649730" algn="l" rtl="0" eaLnBrk="0">
                <a:lnSpc>
                  <a:spcPts val="1915"/>
                </a:lnSpc>
              </a:pPr>
              <a:r>
                <a:rPr sz="1400" kern="0" spc="0" dirty="0">
                  <a:solidFill>
                    <a:srgbClr val="000000">
                      <a:alpha val="100000"/>
                    </a:srgbClr>
                  </a:solidFill>
                  <a:latin typeface="Arial" panose="020B0604020202020204"/>
                  <a:ea typeface="Arial" panose="020B0604020202020204"/>
                  <a:cs typeface="Arial" panose="020B0604020202020204"/>
                </a:rPr>
                <a:t>485</a:t>
              </a:r>
              <a:r>
                <a:rPr sz="1400" kern="0" spc="0" dirty="0">
                  <a:solidFill>
                    <a:srgbClr val="000000">
                      <a:alpha val="100000"/>
                    </a:srgbClr>
                  </a:solidFill>
                  <a:latin typeface="微软雅黑"/>
                  <a:ea typeface="微软雅黑"/>
                  <a:cs typeface="微软雅黑"/>
                </a:rPr>
                <a:t>烟感探测器光电烟感报警器采集器</a:t>
              </a:r>
              <a:r>
                <a:rPr sz="1400" kern="0" spc="0" dirty="0">
                  <a:solidFill>
                    <a:srgbClr val="000000">
                      <a:alpha val="100000"/>
                    </a:srgbClr>
                  </a:solidFill>
                  <a:latin typeface="Arial" panose="020B0604020202020204"/>
                  <a:ea typeface="Arial" panose="020B0604020202020204"/>
                  <a:cs typeface="Arial" panose="020B0604020202020204"/>
                </a:rPr>
                <a:t>modb</a:t>
              </a:r>
              <a:r>
                <a:rPr sz="1400" kern="0" spc="-10" dirty="0">
                  <a:solidFill>
                    <a:srgbClr val="000000">
                      <a:alpha val="100000"/>
                    </a:srgbClr>
                  </a:solidFill>
                  <a:latin typeface="Arial" panose="020B0604020202020204"/>
                  <a:ea typeface="Arial" panose="020B0604020202020204"/>
                  <a:cs typeface="Arial" panose="020B0604020202020204"/>
                </a:rPr>
                <a:t>us</a:t>
              </a:r>
              <a:r>
                <a:rPr sz="1400" kern="0" spc="-10" dirty="0">
                  <a:solidFill>
                    <a:srgbClr val="000000">
                      <a:alpha val="100000"/>
                    </a:srgbClr>
                  </a:solidFill>
                  <a:latin typeface="微软雅黑"/>
                  <a:ea typeface="微软雅黑"/>
                  <a:cs typeface="微软雅黑"/>
                </a:rPr>
                <a:t>协</a:t>
              </a:r>
              <a:endParaRPr sz="1400" dirty="0">
                <a:latin typeface="微软雅黑"/>
                <a:ea typeface="微软雅黑"/>
                <a:cs typeface="微软雅黑"/>
              </a:endParaRPr>
            </a:p>
            <a:p>
              <a:pPr marL="1649730" algn="l" rtl="0" eaLnBrk="0">
                <a:lnSpc>
                  <a:spcPct val="85000"/>
                </a:lnSpc>
                <a:spcBef>
                  <a:spcPts val="15"/>
                </a:spcBef>
              </a:pPr>
              <a:r>
                <a:rPr sz="1400" kern="0" spc="-10" dirty="0">
                  <a:solidFill>
                    <a:srgbClr val="000000">
                      <a:alpha val="100000"/>
                    </a:srgbClr>
                  </a:solidFill>
                  <a:latin typeface="微软雅黑"/>
                  <a:ea typeface="微软雅黑"/>
                  <a:cs typeface="微软雅黑"/>
                </a:rPr>
                <a:t>议</a:t>
              </a:r>
              <a:r>
                <a:rPr sz="1400" kern="0" spc="-10" dirty="0">
                  <a:solidFill>
                    <a:srgbClr val="000000">
                      <a:alpha val="100000"/>
                    </a:srgbClr>
                  </a:solidFill>
                  <a:latin typeface="Arial" panose="020B0604020202020204"/>
                  <a:ea typeface="Arial" panose="020B0604020202020204"/>
                  <a:cs typeface="Arial" panose="020B0604020202020204"/>
                </a:rPr>
                <a:t>485</a:t>
              </a:r>
              <a:r>
                <a:rPr sz="1400" kern="0" spc="-10" dirty="0">
                  <a:solidFill>
                    <a:srgbClr val="000000">
                      <a:alpha val="100000"/>
                    </a:srgbClr>
                  </a:solidFill>
                  <a:latin typeface="微软雅黑"/>
                  <a:ea typeface="微软雅黑"/>
                  <a:cs typeface="微软雅黑"/>
                </a:rPr>
                <a:t>接口</a:t>
              </a:r>
              <a:r>
                <a:rPr sz="1400" kern="0" spc="-190" dirty="0">
                  <a:solidFill>
                    <a:srgbClr val="000000">
                      <a:alpha val="100000"/>
                    </a:srgbClr>
                  </a:solidFill>
                  <a:latin typeface="微软雅黑"/>
                  <a:ea typeface="微软雅黑"/>
                  <a:cs typeface="微软雅黑"/>
                </a:rPr>
                <a:t> </a:t>
              </a:r>
              <a:r>
                <a:rPr sz="1400" kern="0" spc="-10" dirty="0">
                  <a:solidFill>
                    <a:srgbClr val="000000">
                      <a:alpha val="100000"/>
                    </a:srgbClr>
                  </a:solidFill>
                  <a:latin typeface="微软雅黑"/>
                  <a:ea typeface="微软雅黑"/>
                  <a:cs typeface="微软雅黑"/>
                </a:rPr>
                <a:t>，带</a:t>
              </a:r>
              <a:r>
                <a:rPr sz="1400" kern="0" spc="-10" dirty="0">
                  <a:solidFill>
                    <a:srgbClr val="000000">
                      <a:alpha val="100000"/>
                    </a:srgbClr>
                  </a:solidFill>
                  <a:latin typeface="Arial" panose="020B0604020202020204"/>
                  <a:ea typeface="Arial" panose="020B0604020202020204"/>
                  <a:cs typeface="Arial" panose="020B0604020202020204"/>
                </a:rPr>
                <a:t>DC12V;</a:t>
              </a:r>
              <a:r>
                <a:rPr sz="1400" kern="0" spc="-10" dirty="0">
                  <a:solidFill>
                    <a:srgbClr val="000000">
                      <a:alpha val="100000"/>
                    </a:srgbClr>
                  </a:solidFill>
                  <a:latin typeface="微软雅黑"/>
                  <a:ea typeface="微软雅黑"/>
                  <a:cs typeface="微软雅黑"/>
                </a:rPr>
                <a:t>串口服务器</a:t>
              </a:r>
              <a:r>
                <a:rPr sz="1400" kern="0" spc="-10" dirty="0">
                  <a:solidFill>
                    <a:srgbClr val="000000">
                      <a:alpha val="100000"/>
                    </a:srgbClr>
                  </a:solidFill>
                  <a:latin typeface="Arial" panose="020B0604020202020204"/>
                  <a:ea typeface="Arial" panose="020B0604020202020204"/>
                  <a:cs typeface="Arial" panose="020B0604020202020204"/>
                </a:rPr>
                <a:t>RS485</a:t>
              </a:r>
              <a:r>
                <a:rPr sz="1400" kern="0" spc="-10" dirty="0">
                  <a:solidFill>
                    <a:srgbClr val="000000">
                      <a:alpha val="100000"/>
                    </a:srgbClr>
                  </a:solidFill>
                  <a:latin typeface="微软雅黑"/>
                  <a:ea typeface="微软雅黑"/>
                  <a:cs typeface="微软雅黑"/>
                </a:rPr>
                <a:t>转以太</a:t>
              </a:r>
              <a:endParaRPr sz="1400" dirty="0">
                <a:latin typeface="微软雅黑"/>
                <a:ea typeface="微软雅黑"/>
                <a:cs typeface="微软雅黑"/>
              </a:endParaRPr>
            </a:p>
            <a:p>
              <a:pPr marL="1612900" algn="l" rtl="0" eaLnBrk="0">
                <a:lnSpc>
                  <a:spcPts val="1915"/>
                </a:lnSpc>
              </a:pPr>
              <a:r>
                <a:rPr sz="1400" kern="0" spc="0" dirty="0">
                  <a:solidFill>
                    <a:srgbClr val="000000">
                      <a:alpha val="100000"/>
                    </a:srgbClr>
                  </a:solidFill>
                  <a:latin typeface="微软雅黑"/>
                  <a:ea typeface="微软雅黑"/>
                  <a:cs typeface="微软雅黑"/>
                </a:rPr>
                <a:t>网</a:t>
              </a:r>
              <a:r>
                <a:rPr sz="1400" kern="0" spc="0" dirty="0">
                  <a:solidFill>
                    <a:srgbClr val="000000">
                      <a:alpha val="100000"/>
                    </a:srgbClr>
                  </a:solidFill>
                  <a:latin typeface="Arial" panose="020B0604020202020204"/>
                  <a:ea typeface="Arial" panose="020B0604020202020204"/>
                  <a:cs typeface="Arial" panose="020B0604020202020204"/>
                </a:rPr>
                <a:t>Modbus</a:t>
              </a:r>
              <a:r>
                <a:rPr sz="1400" kern="0" spc="0" dirty="0">
                  <a:solidFill>
                    <a:srgbClr val="000000">
                      <a:alpha val="100000"/>
                    </a:srgbClr>
                  </a:solidFill>
                  <a:latin typeface="微软雅黑"/>
                  <a:ea typeface="微软雅黑"/>
                  <a:cs typeface="微软雅黑"/>
                </a:rPr>
                <a:t>网关网口</a:t>
              </a:r>
              <a:r>
                <a:rPr sz="1400" kern="0" spc="0" dirty="0">
                  <a:solidFill>
                    <a:srgbClr val="000000">
                      <a:alpha val="100000"/>
                    </a:srgbClr>
                  </a:solidFill>
                  <a:latin typeface="Arial" panose="020B0604020202020204"/>
                  <a:ea typeface="Arial" panose="020B0604020202020204"/>
                  <a:cs typeface="Arial" panose="020B0604020202020204"/>
                </a:rPr>
                <a:t>TCP</a:t>
              </a:r>
              <a:r>
                <a:rPr sz="1400" kern="0" spc="-10" dirty="0">
                  <a:solidFill>
                    <a:srgbClr val="000000">
                      <a:alpha val="100000"/>
                    </a:srgbClr>
                  </a:solidFill>
                  <a:latin typeface="Arial" panose="020B0604020202020204"/>
                  <a:ea typeface="Arial" panose="020B0604020202020204"/>
                  <a:cs typeface="Arial" panose="020B0604020202020204"/>
                </a:rPr>
                <a:t>/IP</a:t>
              </a:r>
              <a:r>
                <a:rPr sz="1400" kern="0" spc="-10" dirty="0">
                  <a:solidFill>
                    <a:srgbClr val="000000">
                      <a:alpha val="100000"/>
                    </a:srgbClr>
                  </a:solidFill>
                  <a:latin typeface="微软雅黑"/>
                  <a:ea typeface="微软雅黑"/>
                  <a:cs typeface="微软雅黑"/>
                </a:rPr>
                <a:t>转串口物联网模块通信</a:t>
              </a:r>
              <a:endParaRPr sz="1400" dirty="0">
                <a:latin typeface="微软雅黑"/>
                <a:ea typeface="微软雅黑"/>
                <a:cs typeface="微软雅黑"/>
              </a:endParaRPr>
            </a:p>
            <a:p>
              <a:pPr marL="2035810" algn="l" rtl="0" eaLnBrk="0">
                <a:lnSpc>
                  <a:spcPct val="92000"/>
                </a:lnSpc>
                <a:spcBef>
                  <a:spcPts val="15"/>
                </a:spcBef>
              </a:pPr>
              <a:r>
                <a:rPr sz="1400" kern="0" spc="-10" dirty="0">
                  <a:solidFill>
                    <a:srgbClr val="000000">
                      <a:alpha val="100000"/>
                    </a:srgbClr>
                  </a:solidFill>
                  <a:latin typeface="微软雅黑"/>
                  <a:ea typeface="微软雅黑"/>
                  <a:cs typeface="微软雅黑"/>
                </a:rPr>
                <a:t>设备通讯</a:t>
              </a:r>
              <a:r>
                <a:rPr sz="1400" kern="0" spc="-10" dirty="0">
                  <a:solidFill>
                    <a:srgbClr val="000000">
                      <a:alpha val="100000"/>
                    </a:srgbClr>
                  </a:solidFill>
                  <a:latin typeface="Arial" panose="020B0604020202020204"/>
                  <a:ea typeface="Arial" panose="020B0604020202020204"/>
                  <a:cs typeface="Arial" panose="020B0604020202020204"/>
                </a:rPr>
                <a:t>TCP232-304</a:t>
              </a:r>
              <a:r>
                <a:rPr sz="1400" kern="0" spc="-180" dirty="0">
                  <a:solidFill>
                    <a:srgbClr val="000000">
                      <a:alpha val="100000"/>
                    </a:srgbClr>
                  </a:solidFill>
                  <a:latin typeface="Arial" panose="020B0604020202020204"/>
                  <a:ea typeface="Arial" panose="020B0604020202020204"/>
                  <a:cs typeface="Arial" panose="020B0604020202020204"/>
                </a:rPr>
                <a:t> </a:t>
              </a:r>
              <a:r>
                <a:rPr sz="1400" kern="0" spc="-10" dirty="0">
                  <a:solidFill>
                    <a:srgbClr val="000000">
                      <a:alpha val="100000"/>
                    </a:srgbClr>
                  </a:solidFill>
                  <a:latin typeface="微软雅黑"/>
                  <a:ea typeface="微软雅黑"/>
                  <a:cs typeface="微软雅黑"/>
                </a:rPr>
                <a:t>，带电源</a:t>
              </a:r>
              <a:r>
                <a:rPr sz="1400" kern="0" spc="-10" dirty="0">
                  <a:solidFill>
                    <a:srgbClr val="000000">
                      <a:alpha val="100000"/>
                    </a:srgbClr>
                  </a:solidFill>
                  <a:latin typeface="Arial" panose="020B0604020202020204"/>
                  <a:ea typeface="Arial" panose="020B0604020202020204"/>
                  <a:cs typeface="Arial" panose="020B0604020202020204"/>
                </a:rPr>
                <a:t>D</a:t>
              </a:r>
              <a:r>
                <a:rPr sz="1400" kern="0" spc="-20" dirty="0">
                  <a:solidFill>
                    <a:srgbClr val="000000">
                      <a:alpha val="100000"/>
                    </a:srgbClr>
                  </a:solidFill>
                  <a:latin typeface="Arial" panose="020B0604020202020204"/>
                  <a:ea typeface="Arial" panose="020B0604020202020204"/>
                  <a:cs typeface="Arial" panose="020B0604020202020204"/>
                </a:rPr>
                <a:t>C12V</a:t>
              </a:r>
              <a:endParaRPr sz="1400" dirty="0">
                <a:latin typeface="Arial" panose="020B0604020202020204"/>
                <a:ea typeface="Arial" panose="020B0604020202020204"/>
                <a:cs typeface="Arial" panose="020B0604020202020204"/>
              </a:endParaRPr>
            </a:p>
          </p:txBody>
        </p:sp>
        <p:sp>
          <p:nvSpPr>
            <p:cNvPr id="186" name="textbox 186"/>
            <p:cNvSpPr/>
            <p:nvPr/>
          </p:nvSpPr>
          <p:spPr>
            <a:xfrm>
              <a:off x="589730" y="236544"/>
              <a:ext cx="913764" cy="433069"/>
            </a:xfrm>
            <a:prstGeom prst="rect">
              <a:avLst/>
            </a:prstGeom>
            <a:noFill/>
            <a:ln w="0" cap="flat">
              <a:noFill/>
              <a:prstDash val="solid"/>
              <a:miter lim="0"/>
            </a:ln>
          </p:spPr>
          <p:txBody>
            <a:bodyPr vert="horz" wrap="square" lIns="0" tIns="0" rIns="0" bIns="0"/>
            <a:lstStyle/>
            <a:p>
              <a:pPr algn="l" rtl="0" eaLnBrk="0">
                <a:lnSpc>
                  <a:spcPct val="96000"/>
                </a:lnSpc>
              </a:pPr>
              <a:endParaRPr sz="100" dirty="0">
                <a:latin typeface="Arial" panose="020B0604020202020204"/>
                <a:ea typeface="Arial" panose="020B0604020202020204"/>
                <a:cs typeface="Arial" panose="020B0604020202020204"/>
              </a:endParaRPr>
            </a:p>
            <a:p>
              <a:pPr marL="41275" indent="-29210" algn="l" rtl="0" eaLnBrk="0">
                <a:lnSpc>
                  <a:spcPct val="95000"/>
                </a:lnSpc>
              </a:pPr>
              <a:r>
                <a:rPr sz="1400" kern="0" spc="-10" dirty="0">
                  <a:solidFill>
                    <a:srgbClr val="000000">
                      <a:alpha val="100000"/>
                    </a:srgbClr>
                  </a:solidFill>
                  <a:latin typeface="微软雅黑"/>
                  <a:ea typeface="微软雅黑"/>
                  <a:cs typeface="微软雅黑"/>
                </a:rPr>
                <a:t>烟雾报警器</a:t>
              </a:r>
              <a:r>
                <a:rPr sz="1400" kern="0" spc="20" dirty="0">
                  <a:solidFill>
                    <a:srgbClr val="000000">
                      <a:alpha val="100000"/>
                    </a:srgbClr>
                  </a:solidFill>
                  <a:latin typeface="微软雅黑"/>
                  <a:ea typeface="微软雅黑"/>
                  <a:cs typeface="微软雅黑"/>
                </a:rPr>
                <a:t> </a:t>
              </a:r>
              <a:r>
                <a:rPr sz="1400" kern="0" spc="-10" dirty="0">
                  <a:solidFill>
                    <a:srgbClr val="000000">
                      <a:alpha val="100000"/>
                    </a:srgbClr>
                  </a:solidFill>
                  <a:latin typeface="微软雅黑"/>
                  <a:ea typeface="微软雅黑"/>
                  <a:cs typeface="微软雅黑"/>
                </a:rPr>
                <a:t>和</a:t>
              </a:r>
              <a:r>
                <a:rPr sz="1400" kern="0" spc="-10" dirty="0">
                  <a:solidFill>
                    <a:srgbClr val="000000">
                      <a:alpha val="100000"/>
                    </a:srgbClr>
                  </a:solidFill>
                  <a:latin typeface="Arial" panose="020B0604020202020204"/>
                  <a:ea typeface="Arial" panose="020B0604020202020204"/>
                  <a:cs typeface="Arial" panose="020B0604020202020204"/>
                </a:rPr>
                <a:t>485</a:t>
              </a:r>
              <a:r>
                <a:rPr sz="1400" kern="0" spc="-10" dirty="0">
                  <a:solidFill>
                    <a:srgbClr val="000000">
                      <a:alpha val="100000"/>
                    </a:srgbClr>
                  </a:solidFill>
                  <a:latin typeface="微软雅黑"/>
                  <a:ea typeface="微软雅黑"/>
                  <a:cs typeface="微软雅黑"/>
                </a:rPr>
                <a:t>网关</a:t>
              </a:r>
              <a:r>
                <a:rPr lang="en-US" altLang="zh-CN" sz="1400" kern="0" spc="-10" dirty="0">
                  <a:solidFill>
                    <a:srgbClr val="000000">
                      <a:alpha val="100000"/>
                    </a:srgbClr>
                  </a:solidFill>
                  <a:latin typeface="微软雅黑"/>
                  <a:ea typeface="微软雅黑"/>
                  <a:cs typeface="微软雅黑"/>
                </a:rPr>
                <a:t>[</a:t>
              </a:r>
              <a:r>
                <a:rPr lang="zh-CN" altLang="en-US" sz="1400" kern="0" spc="-10" dirty="0">
                  <a:solidFill>
                    <a:srgbClr val="000000">
                      <a:alpha val="100000"/>
                    </a:srgbClr>
                  </a:solidFill>
                  <a:latin typeface="微软雅黑"/>
                  <a:ea typeface="微软雅黑"/>
                  <a:cs typeface="微软雅黑"/>
                </a:rPr>
                <a:t>可选</a:t>
              </a:r>
              <a:r>
                <a:rPr lang="en-US" altLang="zh-CN" sz="1400" kern="0" spc="-10" dirty="0">
                  <a:solidFill>
                    <a:srgbClr val="000000">
                      <a:alpha val="100000"/>
                    </a:srgbClr>
                  </a:solidFill>
                  <a:latin typeface="微软雅黑"/>
                  <a:ea typeface="微软雅黑"/>
                  <a:cs typeface="微软雅黑"/>
                </a:rPr>
                <a:t>]</a:t>
              </a:r>
              <a:endParaRPr lang="en-US" altLang="zh-CN" sz="1400" kern="0" spc="-10" dirty="0">
                <a:solidFill>
                  <a:srgbClr val="000000">
                    <a:alpha val="100000"/>
                  </a:srgbClr>
                </a:solidFill>
                <a:latin typeface="微软雅黑"/>
                <a:ea typeface="微软雅黑"/>
                <a:cs typeface="微软雅黑"/>
              </a:endParaRPr>
            </a:p>
          </p:txBody>
        </p:sp>
        <p:sp>
          <p:nvSpPr>
            <p:cNvPr id="188" name="textbox 188"/>
            <p:cNvSpPr/>
            <p:nvPr/>
          </p:nvSpPr>
          <p:spPr>
            <a:xfrm>
              <a:off x="213727" y="359200"/>
              <a:ext cx="118110" cy="19812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ct val="81000"/>
                </a:lnSpc>
              </a:pPr>
              <a:r>
                <a:rPr lang="en-US" sz="1400" kern="0" spc="-20" dirty="0">
                  <a:solidFill>
                    <a:srgbClr val="000000">
                      <a:alpha val="100000"/>
                    </a:srgbClr>
                  </a:solidFill>
                  <a:latin typeface="Arial" panose="020B0604020202020204"/>
                  <a:ea typeface="Arial" panose="020B0604020202020204"/>
                  <a:cs typeface="Arial" panose="020B0604020202020204"/>
                </a:rPr>
                <a:t>5</a:t>
              </a:r>
              <a:endParaRPr lang="en-US" sz="1400" kern="0" spc="-20" dirty="0">
                <a:solidFill>
                  <a:srgbClr val="000000">
                    <a:alpha val="100000"/>
                  </a:srgbClr>
                </a:solidFill>
                <a:latin typeface="Arial" panose="020B0604020202020204"/>
                <a:ea typeface="Arial" panose="020B0604020202020204"/>
                <a:cs typeface="Arial" panose="020B0604020202020204"/>
              </a:endParaRPr>
            </a:p>
          </p:txBody>
        </p:sp>
      </p:grpSp>
      <p:grpSp>
        <p:nvGrpSpPr>
          <p:cNvPr id="14" name="group 14"/>
          <p:cNvGrpSpPr/>
          <p:nvPr/>
        </p:nvGrpSpPr>
        <p:grpSpPr>
          <a:xfrm rot="21600000">
            <a:off x="333756" y="2830067"/>
            <a:ext cx="5518403" cy="911351"/>
            <a:chOff x="0" y="0"/>
            <a:chExt cx="5518403" cy="911351"/>
          </a:xfrm>
        </p:grpSpPr>
        <p:sp>
          <p:nvSpPr>
            <p:cNvPr id="190" name="textbox 190"/>
            <p:cNvSpPr/>
            <p:nvPr/>
          </p:nvSpPr>
          <p:spPr>
            <a:xfrm>
              <a:off x="0" y="0"/>
              <a:ext cx="5518784" cy="911860"/>
            </a:xfrm>
            <a:prstGeom prst="rect">
              <a:avLst/>
            </a:prstGeom>
            <a:solidFill>
              <a:srgbClr val="F6F6F6">
                <a:alpha val="100000"/>
              </a:srgbClr>
            </a:solidFill>
            <a:ln w="0" cap="flat">
              <a:noFill/>
              <a:prstDash val="solid"/>
              <a:miter lim="0"/>
            </a:ln>
          </p:spPr>
          <p:txBody>
            <a:bodyPr vert="horz" wrap="square" lIns="0" tIns="787" rIns="0" bIns="0"/>
            <a:lstStyle/>
            <a:p>
              <a:pPr marL="1600200" algn="l" rtl="0" eaLnBrk="0">
                <a:lnSpc>
                  <a:spcPts val="1795"/>
                </a:lnSpc>
                <a:spcBef>
                  <a:spcPts val="5"/>
                </a:spcBef>
              </a:pPr>
              <a:r>
                <a:rPr sz="1400" kern="0" spc="0" dirty="0">
                  <a:solidFill>
                    <a:srgbClr val="000000">
                      <a:alpha val="100000"/>
                    </a:srgbClr>
                  </a:solidFill>
                  <a:latin typeface="微软雅黑"/>
                  <a:ea typeface="微软雅黑"/>
                  <a:cs typeface="微软雅黑"/>
                </a:rPr>
                <a:t>海康威视</a:t>
              </a:r>
              <a:r>
                <a:rPr sz="1400" kern="0" spc="0" dirty="0">
                  <a:solidFill>
                    <a:srgbClr val="000000">
                      <a:alpha val="100000"/>
                    </a:srgbClr>
                  </a:solidFill>
                  <a:latin typeface="Arial" panose="020B0604020202020204"/>
                  <a:ea typeface="Arial" panose="020B0604020202020204"/>
                  <a:cs typeface="Arial" panose="020B0604020202020204"/>
                </a:rPr>
                <a:t>DS-2CD3T66WDV3-L(B)600</a:t>
              </a:r>
              <a:r>
                <a:rPr sz="1400" kern="0" spc="-10" dirty="0">
                  <a:solidFill>
                    <a:srgbClr val="000000">
                      <a:alpha val="100000"/>
                    </a:srgbClr>
                  </a:solidFill>
                  <a:latin typeface="微软雅黑"/>
                  <a:ea typeface="微软雅黑"/>
                  <a:cs typeface="微软雅黑"/>
                </a:rPr>
                <a:t>万白光全彩</a:t>
              </a:r>
              <a:endParaRPr sz="1400" dirty="0">
                <a:latin typeface="微软雅黑"/>
                <a:ea typeface="微软雅黑"/>
                <a:cs typeface="微软雅黑"/>
              </a:endParaRPr>
            </a:p>
            <a:p>
              <a:pPr marL="1623695" algn="l" rtl="0" eaLnBrk="0">
                <a:lnSpc>
                  <a:spcPct val="100000"/>
                </a:lnSpc>
              </a:pPr>
              <a:r>
                <a:rPr sz="1400" kern="0" spc="0" dirty="0">
                  <a:solidFill>
                    <a:srgbClr val="000000">
                      <a:alpha val="100000"/>
                    </a:srgbClr>
                  </a:solidFill>
                  <a:latin typeface="微软雅黑"/>
                  <a:ea typeface="微软雅黑"/>
                  <a:cs typeface="微软雅黑"/>
                </a:rPr>
                <a:t>筒型网络摄像机人车周界智能</a:t>
              </a:r>
              <a:r>
                <a:rPr sz="1400" kern="0" spc="0" dirty="0">
                  <a:solidFill>
                    <a:srgbClr val="000000">
                      <a:alpha val="100000"/>
                    </a:srgbClr>
                  </a:solidFill>
                  <a:latin typeface="Arial" panose="020B0604020202020204"/>
                  <a:ea typeface="Arial" panose="020B0604020202020204"/>
                  <a:cs typeface="Arial" panose="020B0604020202020204"/>
                </a:rPr>
                <a:t>|</a:t>
              </a:r>
              <a:r>
                <a:rPr sz="1400" kern="0" spc="0" dirty="0">
                  <a:solidFill>
                    <a:srgbClr val="000000">
                      <a:alpha val="100000"/>
                    </a:srgbClr>
                  </a:solidFill>
                  <a:latin typeface="微软雅黑"/>
                  <a:ea typeface="微软雅黑"/>
                  <a:cs typeface="微软雅黑"/>
                </a:rPr>
                <a:t>人形移动检测</a:t>
              </a:r>
              <a:r>
                <a:rPr sz="1400" kern="0" spc="-10" dirty="0">
                  <a:solidFill>
                    <a:srgbClr val="000000">
                      <a:alpha val="100000"/>
                    </a:srgbClr>
                  </a:solidFill>
                  <a:latin typeface="Arial" panose="020B0604020202020204"/>
                  <a:ea typeface="Arial" panose="020B0604020202020204"/>
                  <a:cs typeface="Arial" panose="020B0604020202020204"/>
                </a:rPr>
                <a:t>|</a:t>
              </a:r>
              <a:r>
                <a:rPr sz="1400" kern="0" spc="-10" dirty="0">
                  <a:solidFill>
                    <a:srgbClr val="000000">
                      <a:alpha val="100000"/>
                    </a:srgbClr>
                  </a:solidFill>
                  <a:latin typeface="微软雅黑"/>
                  <a:ea typeface="微软雅黑"/>
                  <a:cs typeface="微软雅黑"/>
                </a:rPr>
                <a:t>智能</a:t>
              </a:r>
              <a:endParaRPr sz="1400" dirty="0">
                <a:latin typeface="微软雅黑"/>
                <a:ea typeface="微软雅黑"/>
                <a:cs typeface="微软雅黑"/>
              </a:endParaRPr>
            </a:p>
            <a:p>
              <a:pPr marL="1580515" algn="l" rtl="0" eaLnBrk="0">
                <a:lnSpc>
                  <a:spcPct val="100000"/>
                </a:lnSpc>
              </a:pPr>
              <a:r>
                <a:rPr sz="1400" kern="0" spc="0" dirty="0">
                  <a:solidFill>
                    <a:srgbClr val="000000">
                      <a:alpha val="100000"/>
                    </a:srgbClr>
                  </a:solidFill>
                  <a:latin typeface="微软雅黑"/>
                  <a:ea typeface="微软雅黑"/>
                  <a:cs typeface="微软雅黑"/>
                </a:rPr>
                <a:t>补光</a:t>
              </a:r>
              <a:r>
                <a:rPr sz="1400" kern="0" spc="0" dirty="0">
                  <a:solidFill>
                    <a:srgbClr val="000000">
                      <a:alpha val="100000"/>
                    </a:srgbClr>
                  </a:solidFill>
                  <a:latin typeface="Arial" panose="020B0604020202020204"/>
                  <a:ea typeface="Arial" panose="020B0604020202020204"/>
                  <a:cs typeface="Arial" panose="020B0604020202020204"/>
                </a:rPr>
                <a:t>|</a:t>
              </a:r>
              <a:r>
                <a:rPr sz="1400" kern="0" spc="0" dirty="0">
                  <a:solidFill>
                    <a:srgbClr val="000000">
                      <a:alpha val="100000"/>
                    </a:srgbClr>
                  </a:solidFill>
                  <a:latin typeface="微软雅黑"/>
                  <a:ea typeface="微软雅黑"/>
                  <a:cs typeface="微软雅黑"/>
                </a:rPr>
                <a:t>超级智能编码</a:t>
              </a:r>
              <a:r>
                <a:rPr sz="1400" kern="0" spc="0" dirty="0">
                  <a:solidFill>
                    <a:srgbClr val="000000">
                      <a:alpha val="100000"/>
                    </a:srgbClr>
                  </a:solidFill>
                  <a:latin typeface="Arial" panose="020B0604020202020204"/>
                  <a:ea typeface="Arial" panose="020B0604020202020204"/>
                  <a:cs typeface="Arial" panose="020B0604020202020204"/>
                </a:rPr>
                <a:t>|</a:t>
              </a:r>
              <a:r>
                <a:rPr sz="1400" kern="0" spc="0" dirty="0">
                  <a:solidFill>
                    <a:srgbClr val="000000">
                      <a:alpha val="100000"/>
                    </a:srgbClr>
                  </a:solidFill>
                  <a:latin typeface="微软雅黑"/>
                  <a:ea typeface="微软雅黑"/>
                  <a:cs typeface="微软雅黑"/>
                </a:rPr>
                <a:t>内置麦克风</a:t>
              </a:r>
              <a:r>
                <a:rPr sz="1400" kern="0" spc="0" dirty="0">
                  <a:solidFill>
                    <a:srgbClr val="000000">
                      <a:alpha val="100000"/>
                    </a:srgbClr>
                  </a:solidFill>
                  <a:latin typeface="Arial" panose="020B0604020202020204"/>
                  <a:ea typeface="Arial" panose="020B0604020202020204"/>
                  <a:cs typeface="Arial" panose="020B0604020202020204"/>
                </a:rPr>
                <a:t>|</a:t>
              </a:r>
              <a:r>
                <a:rPr sz="1400" kern="0" spc="0" dirty="0">
                  <a:solidFill>
                    <a:srgbClr val="000000">
                      <a:alpha val="100000"/>
                    </a:srgbClr>
                  </a:solidFill>
                  <a:latin typeface="微软雅黑"/>
                  <a:ea typeface="微软雅黑"/>
                  <a:cs typeface="微软雅黑"/>
                </a:rPr>
                <a:t>暖光</a:t>
              </a:r>
              <a:r>
                <a:rPr sz="1400" kern="0" spc="0" dirty="0">
                  <a:solidFill>
                    <a:srgbClr val="000000">
                      <a:alpha val="100000"/>
                    </a:srgbClr>
                  </a:solidFill>
                  <a:latin typeface="Arial" panose="020B0604020202020204"/>
                  <a:ea typeface="Arial" panose="020B0604020202020204"/>
                  <a:cs typeface="Arial" panose="020B0604020202020204"/>
                </a:rPr>
                <a:t>30</a:t>
              </a:r>
              <a:r>
                <a:rPr sz="1400" kern="0" spc="0" dirty="0">
                  <a:solidFill>
                    <a:srgbClr val="000000">
                      <a:alpha val="100000"/>
                    </a:srgbClr>
                  </a:solidFill>
                  <a:latin typeface="微软雅黑"/>
                  <a:ea typeface="微软雅黑"/>
                  <a:cs typeface="微软雅黑"/>
                </a:rPr>
                <a:t>米、红</a:t>
              </a:r>
              <a:r>
                <a:rPr sz="1400" kern="0" spc="-10" dirty="0">
                  <a:solidFill>
                    <a:srgbClr val="000000">
                      <a:alpha val="100000"/>
                    </a:srgbClr>
                  </a:solidFill>
                  <a:latin typeface="微软雅黑"/>
                  <a:ea typeface="微软雅黑"/>
                  <a:cs typeface="微软雅黑"/>
                </a:rPr>
                <a:t>外</a:t>
              </a:r>
              <a:r>
                <a:rPr sz="1400" kern="0" spc="-10" dirty="0">
                  <a:solidFill>
                    <a:srgbClr val="000000">
                      <a:alpha val="100000"/>
                    </a:srgbClr>
                  </a:solidFill>
                  <a:latin typeface="Arial" panose="020B0604020202020204"/>
                  <a:ea typeface="Arial" panose="020B0604020202020204"/>
                  <a:cs typeface="Arial" panose="020B0604020202020204"/>
                </a:rPr>
                <a:t>50</a:t>
              </a:r>
              <a:endParaRPr sz="1400" dirty="0">
                <a:latin typeface="Arial" panose="020B0604020202020204"/>
                <a:ea typeface="Arial" panose="020B0604020202020204"/>
                <a:cs typeface="Arial" panose="020B0604020202020204"/>
              </a:endParaRPr>
            </a:p>
            <a:p>
              <a:pPr marL="2708275" algn="l" rtl="0" eaLnBrk="0">
                <a:lnSpc>
                  <a:spcPts val="1795"/>
                </a:lnSpc>
              </a:pPr>
              <a:r>
                <a:rPr sz="1400" kern="0" spc="-20" dirty="0">
                  <a:solidFill>
                    <a:srgbClr val="000000">
                      <a:alpha val="100000"/>
                    </a:srgbClr>
                  </a:solidFill>
                  <a:latin typeface="微软雅黑"/>
                  <a:ea typeface="微软雅黑"/>
                  <a:cs typeface="微软雅黑"/>
                </a:rPr>
                <a:t>米</a:t>
              </a:r>
              <a:r>
                <a:rPr sz="1400" kern="0" spc="-20" dirty="0">
                  <a:solidFill>
                    <a:srgbClr val="000000">
                      <a:alpha val="100000"/>
                    </a:srgbClr>
                  </a:solidFill>
                  <a:latin typeface="Arial" panose="020B0604020202020204"/>
                  <a:ea typeface="Arial" panose="020B0604020202020204"/>
                  <a:cs typeface="Arial" panose="020B0604020202020204"/>
                </a:rPr>
                <a:t>|IP66</a:t>
              </a:r>
              <a:r>
                <a:rPr sz="1400" kern="0" spc="-190" dirty="0">
                  <a:solidFill>
                    <a:srgbClr val="000000">
                      <a:alpha val="100000"/>
                    </a:srgbClr>
                  </a:solidFill>
                  <a:latin typeface="Arial" panose="020B0604020202020204"/>
                  <a:ea typeface="Arial" panose="020B0604020202020204"/>
                  <a:cs typeface="Arial" panose="020B0604020202020204"/>
                </a:rPr>
                <a:t> </a:t>
              </a:r>
              <a:r>
                <a:rPr sz="1400" kern="0" spc="-20" dirty="0">
                  <a:solidFill>
                    <a:srgbClr val="000000">
                      <a:alpha val="100000"/>
                    </a:srgbClr>
                  </a:solidFill>
                  <a:latin typeface="微软雅黑"/>
                  <a:ea typeface="微软雅黑"/>
                  <a:cs typeface="微软雅黑"/>
                </a:rPr>
                <a:t>，带安装支架</a:t>
              </a:r>
              <a:endParaRPr sz="1400" dirty="0">
                <a:latin typeface="微软雅黑"/>
                <a:ea typeface="微软雅黑"/>
                <a:cs typeface="微软雅黑"/>
              </a:endParaRPr>
            </a:p>
          </p:txBody>
        </p:sp>
        <p:sp>
          <p:nvSpPr>
            <p:cNvPr id="192" name="textbox 192"/>
            <p:cNvSpPr/>
            <p:nvPr/>
          </p:nvSpPr>
          <p:spPr>
            <a:xfrm>
              <a:off x="590444" y="234458"/>
              <a:ext cx="913130" cy="433705"/>
            </a:xfrm>
            <a:prstGeom prst="rect">
              <a:avLst/>
            </a:prstGeom>
            <a:noFill/>
            <a:ln w="0" cap="flat">
              <a:noFill/>
              <a:prstDash val="solid"/>
              <a:miter lim="0"/>
            </a:ln>
          </p:spPr>
          <p:txBody>
            <a:bodyPr vert="horz" wrap="square" lIns="0" tIns="0" rIns="0" bIns="0"/>
            <a:lstStyle/>
            <a:p>
              <a:pPr algn="l" rtl="0" eaLnBrk="0">
                <a:lnSpc>
                  <a:spcPct val="75000"/>
                </a:lnSpc>
              </a:pPr>
              <a:endParaRPr sz="100" dirty="0">
                <a:latin typeface="Arial" panose="020B0604020202020204"/>
                <a:ea typeface="Arial" panose="020B0604020202020204"/>
                <a:cs typeface="Arial" panose="020B0604020202020204"/>
              </a:endParaRPr>
            </a:p>
            <a:p>
              <a:pPr marL="188595" indent="-175895" algn="l" rtl="0" eaLnBrk="0">
                <a:lnSpc>
                  <a:spcPct val="96000"/>
                </a:lnSpc>
              </a:pPr>
              <a:r>
                <a:rPr sz="1400" kern="0" spc="-10" dirty="0">
                  <a:solidFill>
                    <a:srgbClr val="000000">
                      <a:alpha val="100000"/>
                    </a:srgbClr>
                  </a:solidFill>
                  <a:latin typeface="微软雅黑"/>
                  <a:ea typeface="微软雅黑"/>
                  <a:cs typeface="微软雅黑"/>
                </a:rPr>
                <a:t>海康威视室</a:t>
              </a:r>
              <a:r>
                <a:rPr sz="1400" kern="0" spc="20" dirty="0">
                  <a:solidFill>
                    <a:srgbClr val="000000">
                      <a:alpha val="100000"/>
                    </a:srgbClr>
                  </a:solidFill>
                  <a:latin typeface="微软雅黑"/>
                  <a:ea typeface="微软雅黑"/>
                  <a:cs typeface="微软雅黑"/>
                </a:rPr>
                <a:t> </a:t>
              </a:r>
              <a:r>
                <a:rPr sz="1400" kern="0" spc="-10" dirty="0">
                  <a:solidFill>
                    <a:srgbClr val="000000">
                      <a:alpha val="100000"/>
                    </a:srgbClr>
                  </a:solidFill>
                  <a:latin typeface="微软雅黑"/>
                  <a:ea typeface="微软雅黑"/>
                  <a:cs typeface="微软雅黑"/>
                </a:rPr>
                <a:t>外型号</a:t>
              </a:r>
              <a:endParaRPr sz="1400" dirty="0">
                <a:latin typeface="微软雅黑"/>
                <a:ea typeface="微软雅黑"/>
                <a:cs typeface="微软雅黑"/>
              </a:endParaRPr>
            </a:p>
          </p:txBody>
        </p:sp>
        <p:sp>
          <p:nvSpPr>
            <p:cNvPr id="194" name="textbox 194"/>
            <p:cNvSpPr/>
            <p:nvPr/>
          </p:nvSpPr>
          <p:spPr>
            <a:xfrm>
              <a:off x="209266" y="358719"/>
              <a:ext cx="122554" cy="198120"/>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81000"/>
                </a:lnSpc>
              </a:pPr>
              <a:r>
                <a:rPr lang="en-US" sz="1400" dirty="0">
                  <a:latin typeface="Arial" panose="020B0604020202020204"/>
                  <a:ea typeface="Arial" panose="020B0604020202020204"/>
                  <a:cs typeface="Arial" panose="020B0604020202020204"/>
                </a:rPr>
                <a:t>3</a:t>
              </a:r>
              <a:endParaRPr lang="en-US" sz="1400" dirty="0">
                <a:latin typeface="Arial" panose="020B0604020202020204"/>
                <a:ea typeface="Arial" panose="020B0604020202020204"/>
                <a:cs typeface="Arial" panose="020B0604020202020204"/>
              </a:endParaRPr>
            </a:p>
          </p:txBody>
        </p:sp>
      </p:grpSp>
      <p:sp>
        <p:nvSpPr>
          <p:cNvPr id="196" name="textbox 196"/>
          <p:cNvSpPr/>
          <p:nvPr/>
        </p:nvSpPr>
        <p:spPr>
          <a:xfrm>
            <a:off x="9000744" y="1101852"/>
            <a:ext cx="2956560" cy="1516380"/>
          </a:xfrm>
          <a:prstGeom prst="rect">
            <a:avLst/>
          </a:prstGeom>
          <a:solidFill>
            <a:srgbClr val="6084CB">
              <a:alpha val="100000"/>
            </a:srgbClr>
          </a:solidFill>
          <a:ln w="0" cap="flat">
            <a:noFill/>
            <a:prstDash val="solid"/>
            <a:miter lim="0"/>
          </a:ln>
        </p:spPr>
        <p:txBody>
          <a:bodyPr vert="horz" wrap="square" lIns="0" tIns="0" rIns="0" bIns="0"/>
          <a:lstStyle/>
          <a:p>
            <a:pPr algn="l" rtl="0" eaLnBrk="0">
              <a:lnSpc>
                <a:spcPct val="104000"/>
              </a:lnSpc>
            </a:pPr>
            <a:endParaRPr sz="800" dirty="0">
              <a:latin typeface="Arial" panose="020B0604020202020204"/>
              <a:ea typeface="Arial" panose="020B0604020202020204"/>
              <a:cs typeface="Arial" panose="020B0604020202020204"/>
            </a:endParaRPr>
          </a:p>
          <a:p>
            <a:pPr marL="300990" algn="l" rtl="0" eaLnBrk="0">
              <a:lnSpc>
                <a:spcPct val="91000"/>
              </a:lnSpc>
              <a:spcBef>
                <a:spcPts val="5"/>
              </a:spcBef>
            </a:pPr>
            <a:r>
              <a:rPr sz="2000" b="1" kern="0" spc="-10" dirty="0">
                <a:solidFill>
                  <a:srgbClr val="FFFFFF">
                    <a:alpha val="100000"/>
                  </a:srgbClr>
                </a:solidFill>
                <a:latin typeface="微软雅黑"/>
                <a:ea typeface="微软雅黑"/>
                <a:cs typeface="微软雅黑"/>
              </a:rPr>
              <a:t>海康威视高清摄像头</a:t>
            </a:r>
            <a:endParaRPr sz="2000" dirty="0">
              <a:latin typeface="微软雅黑"/>
              <a:ea typeface="微软雅黑"/>
              <a:cs typeface="微软雅黑"/>
            </a:endParaRPr>
          </a:p>
          <a:p>
            <a:pPr marL="236855" algn="l" rtl="0" eaLnBrk="0">
              <a:lnSpc>
                <a:spcPct val="91000"/>
              </a:lnSpc>
              <a:spcBef>
                <a:spcPts val="710"/>
              </a:spcBef>
            </a:pPr>
            <a:r>
              <a:rPr sz="1400" kern="0" spc="0" dirty="0">
                <a:solidFill>
                  <a:srgbClr val="FFFFFF">
                    <a:alpha val="100000"/>
                  </a:srgbClr>
                </a:solidFill>
                <a:latin typeface="Arial" panose="020B0604020202020204"/>
                <a:ea typeface="Arial" panose="020B0604020202020204"/>
                <a:cs typeface="Arial" panose="020B0604020202020204"/>
              </a:rPr>
              <a:t>600</a:t>
            </a:r>
            <a:r>
              <a:rPr sz="1400" kern="0" spc="0" dirty="0">
                <a:solidFill>
                  <a:srgbClr val="FFFFFF">
                    <a:alpha val="100000"/>
                  </a:srgbClr>
                </a:solidFill>
                <a:latin typeface="微软雅黑"/>
                <a:ea typeface="微软雅黑"/>
                <a:cs typeface="微软雅黑"/>
              </a:rPr>
              <a:t>万白光全彩筒型</a:t>
            </a:r>
            <a:r>
              <a:rPr sz="1400" kern="0" spc="-10" dirty="0">
                <a:solidFill>
                  <a:srgbClr val="FFFFFF">
                    <a:alpha val="100000"/>
                  </a:srgbClr>
                </a:solidFill>
                <a:latin typeface="微软雅黑"/>
                <a:ea typeface="微软雅黑"/>
                <a:cs typeface="微软雅黑"/>
              </a:rPr>
              <a:t>网络摄像机人</a:t>
            </a:r>
            <a:endParaRPr sz="1400" dirty="0">
              <a:latin typeface="微软雅黑"/>
              <a:ea typeface="微软雅黑"/>
              <a:cs typeface="微软雅黑"/>
            </a:endParaRPr>
          </a:p>
          <a:p>
            <a:pPr marL="247650" algn="l" rtl="0" eaLnBrk="0">
              <a:lnSpc>
                <a:spcPts val="1915"/>
              </a:lnSpc>
              <a:spcBef>
                <a:spcPts val="220"/>
              </a:spcBef>
            </a:pPr>
            <a:r>
              <a:rPr sz="1400" kern="0" spc="0" dirty="0">
                <a:solidFill>
                  <a:srgbClr val="FFFFFF">
                    <a:alpha val="100000"/>
                  </a:srgbClr>
                </a:solidFill>
                <a:latin typeface="微软雅黑"/>
                <a:ea typeface="微软雅黑"/>
                <a:cs typeface="微软雅黑"/>
              </a:rPr>
              <a:t>车周界智能</a:t>
            </a:r>
            <a:r>
              <a:rPr sz="1400" kern="0" spc="0" dirty="0">
                <a:solidFill>
                  <a:srgbClr val="FFFFFF">
                    <a:alpha val="100000"/>
                  </a:srgbClr>
                </a:solidFill>
                <a:latin typeface="Arial" panose="020B0604020202020204"/>
                <a:ea typeface="Arial" panose="020B0604020202020204"/>
                <a:cs typeface="Arial" panose="020B0604020202020204"/>
              </a:rPr>
              <a:t>|</a:t>
            </a:r>
            <a:r>
              <a:rPr sz="1400" kern="0" spc="0" dirty="0">
                <a:solidFill>
                  <a:srgbClr val="FFFFFF">
                    <a:alpha val="100000"/>
                  </a:srgbClr>
                </a:solidFill>
                <a:latin typeface="微软雅黑"/>
                <a:ea typeface="微软雅黑"/>
                <a:cs typeface="微软雅黑"/>
              </a:rPr>
              <a:t>人形移动检</a:t>
            </a:r>
            <a:r>
              <a:rPr sz="1400" kern="0" spc="-10" dirty="0">
                <a:solidFill>
                  <a:srgbClr val="FFFFFF">
                    <a:alpha val="100000"/>
                  </a:srgbClr>
                </a:solidFill>
                <a:latin typeface="微软雅黑"/>
                <a:ea typeface="微软雅黑"/>
                <a:cs typeface="微软雅黑"/>
              </a:rPr>
              <a:t>测</a:t>
            </a:r>
            <a:r>
              <a:rPr sz="1400" kern="0" spc="-10" dirty="0">
                <a:solidFill>
                  <a:srgbClr val="FFFFFF">
                    <a:alpha val="100000"/>
                  </a:srgbClr>
                </a:solidFill>
                <a:latin typeface="Arial" panose="020B0604020202020204"/>
                <a:ea typeface="Arial" panose="020B0604020202020204"/>
                <a:cs typeface="Arial" panose="020B0604020202020204"/>
              </a:rPr>
              <a:t>|</a:t>
            </a:r>
            <a:r>
              <a:rPr sz="1400" kern="0" spc="-10" dirty="0">
                <a:solidFill>
                  <a:srgbClr val="FFFFFF">
                    <a:alpha val="100000"/>
                  </a:srgbClr>
                </a:solidFill>
                <a:latin typeface="微软雅黑"/>
                <a:ea typeface="微软雅黑"/>
                <a:cs typeface="微软雅黑"/>
              </a:rPr>
              <a:t>智能补</a:t>
            </a:r>
            <a:endParaRPr sz="1400" dirty="0">
              <a:latin typeface="微软雅黑"/>
              <a:ea typeface="微软雅黑"/>
              <a:cs typeface="微软雅黑"/>
            </a:endParaRPr>
          </a:p>
          <a:p>
            <a:pPr marL="221615" algn="l" rtl="0" eaLnBrk="0">
              <a:lnSpc>
                <a:spcPts val="1915"/>
              </a:lnSpc>
              <a:spcBef>
                <a:spcPts val="100"/>
              </a:spcBef>
            </a:pPr>
            <a:r>
              <a:rPr sz="1400" kern="0" spc="0" dirty="0">
                <a:solidFill>
                  <a:srgbClr val="FFFFFF">
                    <a:alpha val="100000"/>
                  </a:srgbClr>
                </a:solidFill>
                <a:latin typeface="微软雅黑"/>
                <a:ea typeface="微软雅黑"/>
                <a:cs typeface="微软雅黑"/>
              </a:rPr>
              <a:t>光</a:t>
            </a:r>
            <a:r>
              <a:rPr sz="1400" kern="0" spc="0" dirty="0">
                <a:solidFill>
                  <a:srgbClr val="FFFFFF">
                    <a:alpha val="100000"/>
                  </a:srgbClr>
                </a:solidFill>
                <a:latin typeface="Arial" panose="020B0604020202020204"/>
                <a:ea typeface="Arial" panose="020B0604020202020204"/>
                <a:cs typeface="Arial" panose="020B0604020202020204"/>
              </a:rPr>
              <a:t>|</a:t>
            </a:r>
            <a:r>
              <a:rPr sz="1400" kern="0" spc="0" dirty="0">
                <a:solidFill>
                  <a:srgbClr val="FFFFFF">
                    <a:alpha val="100000"/>
                  </a:srgbClr>
                </a:solidFill>
                <a:latin typeface="微软雅黑"/>
                <a:ea typeface="微软雅黑"/>
                <a:cs typeface="微软雅黑"/>
              </a:rPr>
              <a:t>超级智能编码</a:t>
            </a:r>
            <a:r>
              <a:rPr sz="1400" kern="0" spc="0" dirty="0">
                <a:solidFill>
                  <a:srgbClr val="FFFFFF">
                    <a:alpha val="100000"/>
                  </a:srgbClr>
                </a:solidFill>
                <a:latin typeface="Arial" panose="020B0604020202020204"/>
                <a:ea typeface="Arial" panose="020B0604020202020204"/>
                <a:cs typeface="Arial" panose="020B0604020202020204"/>
              </a:rPr>
              <a:t>|</a:t>
            </a:r>
            <a:r>
              <a:rPr sz="1400" kern="0" spc="0" dirty="0">
                <a:solidFill>
                  <a:srgbClr val="FFFFFF">
                    <a:alpha val="100000"/>
                  </a:srgbClr>
                </a:solidFill>
                <a:latin typeface="微软雅黑"/>
                <a:ea typeface="微软雅黑"/>
                <a:cs typeface="微软雅黑"/>
              </a:rPr>
              <a:t>内置麦克风</a:t>
            </a:r>
            <a:r>
              <a:rPr sz="1400" kern="0" spc="0" dirty="0">
                <a:solidFill>
                  <a:srgbClr val="FFFFFF">
                    <a:alpha val="100000"/>
                  </a:srgbClr>
                </a:solidFill>
                <a:latin typeface="Arial" panose="020B0604020202020204"/>
                <a:ea typeface="Arial" panose="020B0604020202020204"/>
                <a:cs typeface="Arial" panose="020B0604020202020204"/>
              </a:rPr>
              <a:t>|</a:t>
            </a:r>
            <a:r>
              <a:rPr sz="1400" kern="0" spc="-10" dirty="0">
                <a:solidFill>
                  <a:srgbClr val="FFFFFF">
                    <a:alpha val="100000"/>
                  </a:srgbClr>
                </a:solidFill>
                <a:latin typeface="微软雅黑"/>
                <a:ea typeface="微软雅黑"/>
                <a:cs typeface="微软雅黑"/>
              </a:rPr>
              <a:t>暖光</a:t>
            </a:r>
            <a:endParaRPr sz="1400" dirty="0">
              <a:latin typeface="微软雅黑"/>
              <a:ea typeface="微软雅黑"/>
              <a:cs typeface="微软雅黑"/>
            </a:endParaRPr>
          </a:p>
          <a:p>
            <a:pPr marL="692785" algn="l" rtl="0" eaLnBrk="0">
              <a:lnSpc>
                <a:spcPts val="1915"/>
              </a:lnSpc>
              <a:spcBef>
                <a:spcPts val="100"/>
              </a:spcBef>
            </a:pPr>
            <a:r>
              <a:rPr sz="1400" kern="0" spc="-10" dirty="0">
                <a:solidFill>
                  <a:srgbClr val="FFFFFF">
                    <a:alpha val="100000"/>
                  </a:srgbClr>
                </a:solidFill>
                <a:latin typeface="Arial" panose="020B0604020202020204"/>
                <a:ea typeface="Arial" panose="020B0604020202020204"/>
                <a:cs typeface="Arial" panose="020B0604020202020204"/>
              </a:rPr>
              <a:t>30</a:t>
            </a:r>
            <a:r>
              <a:rPr sz="1400" kern="0" spc="-10" dirty="0">
                <a:solidFill>
                  <a:srgbClr val="FFFFFF">
                    <a:alpha val="100000"/>
                  </a:srgbClr>
                </a:solidFill>
                <a:latin typeface="微软雅黑"/>
                <a:ea typeface="微软雅黑"/>
                <a:cs typeface="微软雅黑"/>
              </a:rPr>
              <a:t>米、红外</a:t>
            </a:r>
            <a:r>
              <a:rPr sz="1400" kern="0" spc="-10" dirty="0">
                <a:solidFill>
                  <a:srgbClr val="FFFFFF">
                    <a:alpha val="100000"/>
                  </a:srgbClr>
                </a:solidFill>
                <a:latin typeface="Arial" panose="020B0604020202020204"/>
                <a:ea typeface="Arial" panose="020B0604020202020204"/>
                <a:cs typeface="Arial" panose="020B0604020202020204"/>
              </a:rPr>
              <a:t>50</a:t>
            </a:r>
            <a:r>
              <a:rPr sz="1400" kern="0" spc="-10" dirty="0">
                <a:solidFill>
                  <a:srgbClr val="FFFFFF">
                    <a:alpha val="100000"/>
                  </a:srgbClr>
                </a:solidFill>
                <a:latin typeface="微软雅黑"/>
                <a:ea typeface="微软雅黑"/>
                <a:cs typeface="微软雅黑"/>
              </a:rPr>
              <a:t>米</a:t>
            </a:r>
            <a:r>
              <a:rPr sz="1400" kern="0" spc="-10" dirty="0">
                <a:solidFill>
                  <a:srgbClr val="FFFFFF">
                    <a:alpha val="100000"/>
                  </a:srgbClr>
                </a:solidFill>
                <a:latin typeface="Arial" panose="020B0604020202020204"/>
                <a:ea typeface="Arial" panose="020B0604020202020204"/>
                <a:cs typeface="Arial" panose="020B0604020202020204"/>
              </a:rPr>
              <a:t>|IP66</a:t>
            </a:r>
            <a:endParaRPr sz="1400" dirty="0">
              <a:latin typeface="Arial" panose="020B0604020202020204"/>
              <a:ea typeface="Arial" panose="020B0604020202020204"/>
              <a:cs typeface="Arial" panose="020B0604020202020204"/>
            </a:endParaRPr>
          </a:p>
        </p:txBody>
      </p:sp>
      <p:sp>
        <p:nvSpPr>
          <p:cNvPr id="198" name="textbox 198"/>
          <p:cNvSpPr/>
          <p:nvPr/>
        </p:nvSpPr>
        <p:spPr>
          <a:xfrm>
            <a:off x="9000744" y="3093720"/>
            <a:ext cx="2956560" cy="1494155"/>
          </a:xfrm>
          <a:prstGeom prst="rect">
            <a:avLst/>
          </a:prstGeom>
          <a:solidFill>
            <a:srgbClr val="6084CB">
              <a:alpha val="100000"/>
            </a:srgbClr>
          </a:solidFill>
          <a:ln w="0" cap="flat">
            <a:noFill/>
            <a:prstDash val="solid"/>
            <a:miter lim="0"/>
          </a:ln>
        </p:spPr>
        <p:txBody>
          <a:bodyPr vert="horz" wrap="square" lIns="0" tIns="0" rIns="0" bIns="0"/>
          <a:lstStyle/>
          <a:p>
            <a:pPr algn="l" rtl="0" eaLnBrk="0">
              <a:lnSpc>
                <a:spcPct val="103000"/>
              </a:lnSpc>
            </a:pPr>
            <a:endParaRPr sz="800" dirty="0">
              <a:latin typeface="Arial" panose="020B0604020202020204"/>
              <a:ea typeface="Arial" panose="020B0604020202020204"/>
              <a:cs typeface="Arial" panose="020B0604020202020204"/>
            </a:endParaRPr>
          </a:p>
          <a:p>
            <a:pPr marL="300990" algn="l" rtl="0" eaLnBrk="0">
              <a:lnSpc>
                <a:spcPct val="91000"/>
              </a:lnSpc>
              <a:spcBef>
                <a:spcPts val="5"/>
              </a:spcBef>
              <a:buClrTx/>
              <a:buSzTx/>
              <a:buFontTx/>
            </a:pPr>
            <a:r>
              <a:rPr lang="en-US" sz="2000" b="1" kern="0" spc="-10" dirty="0">
                <a:solidFill>
                  <a:srgbClr val="FFFFFF">
                    <a:alpha val="100000"/>
                  </a:srgbClr>
                </a:solidFill>
                <a:latin typeface="微软雅黑"/>
                <a:ea typeface="微软雅黑"/>
                <a:cs typeface="微软雅黑"/>
              </a:rPr>
              <a:t>     </a:t>
            </a:r>
            <a:r>
              <a:rPr sz="2000" b="1" kern="0" spc="-10" dirty="0">
                <a:solidFill>
                  <a:srgbClr val="FFFFFF">
                    <a:alpha val="100000"/>
                  </a:srgbClr>
                </a:solidFill>
                <a:latin typeface="微软雅黑"/>
                <a:ea typeface="微软雅黑"/>
                <a:cs typeface="微软雅黑"/>
              </a:rPr>
              <a:t>边缘计算盒子</a:t>
            </a:r>
            <a:endParaRPr sz="2000" b="1" kern="0" spc="-10" dirty="0">
              <a:solidFill>
                <a:srgbClr val="FFFFFF">
                  <a:alpha val="100000"/>
                </a:srgbClr>
              </a:solidFill>
              <a:latin typeface="微软雅黑"/>
              <a:ea typeface="微软雅黑"/>
              <a:cs typeface="微软雅黑"/>
            </a:endParaRPr>
          </a:p>
          <a:p>
            <a:pPr marL="141605" algn="l" rtl="0" eaLnBrk="0">
              <a:lnSpc>
                <a:spcPct val="91000"/>
              </a:lnSpc>
              <a:spcBef>
                <a:spcPts val="715"/>
              </a:spcBef>
            </a:pPr>
            <a:r>
              <a:rPr lang="zh-CN" sz="1400" kern="0" dirty="0">
                <a:solidFill>
                  <a:srgbClr val="FFFFFF">
                    <a:alpha val="100000"/>
                  </a:srgbClr>
                </a:solidFill>
                <a:latin typeface="Arial" panose="020B0604020202020204"/>
                <a:ea typeface="Arial" panose="020B0604020202020204"/>
                <a:cs typeface="Arial" panose="020B0604020202020204"/>
              </a:rPr>
              <a:t>集成</a:t>
            </a:r>
            <a:r>
              <a:rPr sz="1400" kern="0" dirty="0">
                <a:solidFill>
                  <a:srgbClr val="FFFFFF">
                    <a:alpha val="100000"/>
                  </a:srgbClr>
                </a:solidFill>
                <a:latin typeface="Arial" panose="020B0604020202020204"/>
                <a:ea typeface="Arial" panose="020B0604020202020204"/>
                <a:cs typeface="Arial" panose="020B0604020202020204"/>
              </a:rPr>
              <a:t>了计算、存储和网络功能的智能设备，部署在靠近数据源的地方，通过在数据生成的边缘位置进行处理和分析，</a:t>
            </a:r>
            <a:endParaRPr sz="1400" kern="0" dirty="0">
              <a:solidFill>
                <a:srgbClr val="FFFFFF">
                  <a:alpha val="100000"/>
                </a:srgbClr>
              </a:solidFill>
              <a:latin typeface="Arial" panose="020B0604020202020204"/>
              <a:ea typeface="Arial" panose="020B0604020202020204"/>
              <a:cs typeface="Arial" panose="020B0604020202020204"/>
            </a:endParaRPr>
          </a:p>
        </p:txBody>
      </p:sp>
      <p:sp>
        <p:nvSpPr>
          <p:cNvPr id="200" name="textbox 200"/>
          <p:cNvSpPr/>
          <p:nvPr/>
        </p:nvSpPr>
        <p:spPr>
          <a:xfrm>
            <a:off x="9000744" y="4972811"/>
            <a:ext cx="2956560" cy="1458594"/>
          </a:xfrm>
          <a:prstGeom prst="rect">
            <a:avLst/>
          </a:prstGeom>
          <a:solidFill>
            <a:srgbClr val="6084CB">
              <a:alpha val="100000"/>
            </a:srgbClr>
          </a:solidFill>
          <a:ln w="0" cap="flat">
            <a:noFill/>
            <a:prstDash val="solid"/>
            <a:miter lim="0"/>
          </a:ln>
        </p:spPr>
        <p:txBody>
          <a:bodyPr vert="horz" wrap="square" lIns="0" tIns="0" rIns="0" bIns="0"/>
          <a:lstStyle/>
          <a:p>
            <a:pPr algn="l" rtl="0" eaLnBrk="0">
              <a:lnSpc>
                <a:spcPct val="155000"/>
              </a:lnSpc>
            </a:pPr>
            <a:r>
              <a:rPr lang="en-US" sz="2000" b="1" kern="0" spc="-10" dirty="0">
                <a:solidFill>
                  <a:srgbClr val="FFFFFF">
                    <a:alpha val="100000"/>
                  </a:srgbClr>
                </a:solidFill>
                <a:latin typeface="微软雅黑"/>
                <a:ea typeface="微软雅黑"/>
                <a:cs typeface="微软雅黑"/>
              </a:rPr>
              <a:t>      </a:t>
            </a:r>
            <a:r>
              <a:rPr sz="2000" b="1" kern="0" spc="-10" dirty="0">
                <a:solidFill>
                  <a:srgbClr val="FFFFFF">
                    <a:alpha val="100000"/>
                  </a:srgbClr>
                </a:solidFill>
                <a:latin typeface="微软雅黑"/>
                <a:ea typeface="微软雅黑"/>
                <a:cs typeface="微软雅黑"/>
              </a:rPr>
              <a:t>烟雾报警器</a:t>
            </a:r>
            <a:r>
              <a:rPr lang="en-US" sz="2000" b="1" kern="0" spc="-10" dirty="0">
                <a:solidFill>
                  <a:srgbClr val="FFFFFF">
                    <a:alpha val="100000"/>
                  </a:srgbClr>
                </a:solidFill>
                <a:latin typeface="微软雅黑"/>
                <a:ea typeface="微软雅黑"/>
                <a:cs typeface="微软雅黑"/>
              </a:rPr>
              <a:t>[</a:t>
            </a:r>
            <a:r>
              <a:rPr lang="zh-CN" altLang="en-US" sz="2000" b="1" kern="0" spc="-10" dirty="0">
                <a:solidFill>
                  <a:srgbClr val="FFFFFF">
                    <a:alpha val="100000"/>
                  </a:srgbClr>
                </a:solidFill>
                <a:latin typeface="微软雅黑"/>
                <a:ea typeface="微软雅黑"/>
                <a:cs typeface="微软雅黑"/>
              </a:rPr>
              <a:t>可选</a:t>
            </a:r>
            <a:r>
              <a:rPr lang="en-US" sz="2000" b="1" kern="0" spc="-10" dirty="0">
                <a:solidFill>
                  <a:srgbClr val="FFFFFF">
                    <a:alpha val="100000"/>
                  </a:srgbClr>
                </a:solidFill>
                <a:latin typeface="微软雅黑"/>
                <a:ea typeface="微软雅黑"/>
                <a:cs typeface="微软雅黑"/>
              </a:rPr>
              <a:t>]</a:t>
            </a:r>
            <a:endParaRPr sz="2000" dirty="0">
              <a:latin typeface="微软雅黑"/>
              <a:ea typeface="微软雅黑"/>
              <a:cs typeface="微软雅黑"/>
            </a:endParaRPr>
          </a:p>
          <a:p>
            <a:pPr algn="l" rtl="0" eaLnBrk="0">
              <a:lnSpc>
                <a:spcPct val="100000"/>
              </a:lnSpc>
            </a:pPr>
            <a:endParaRPr sz="600" dirty="0">
              <a:latin typeface="Arial" panose="020B0604020202020204"/>
              <a:ea typeface="Arial" panose="020B0604020202020204"/>
              <a:cs typeface="Arial" panose="020B0604020202020204"/>
            </a:endParaRPr>
          </a:p>
          <a:p>
            <a:pPr marL="560070" indent="-10160" algn="l" rtl="0" eaLnBrk="0">
              <a:lnSpc>
                <a:spcPct val="110000"/>
              </a:lnSpc>
              <a:spcBef>
                <a:spcPts val="5"/>
              </a:spcBef>
            </a:pPr>
            <a:r>
              <a:rPr sz="1400" kern="0" spc="0" dirty="0">
                <a:solidFill>
                  <a:srgbClr val="FFFFFF">
                    <a:alpha val="100000"/>
                  </a:srgbClr>
                </a:solidFill>
                <a:latin typeface="Arial" panose="020B0604020202020204"/>
                <a:ea typeface="Arial" panose="020B0604020202020204"/>
                <a:cs typeface="Arial" panose="020B0604020202020204"/>
              </a:rPr>
              <a:t>485</a:t>
            </a:r>
            <a:r>
              <a:rPr sz="1400" kern="0" spc="0" dirty="0">
                <a:solidFill>
                  <a:srgbClr val="FFFFFF">
                    <a:alpha val="100000"/>
                  </a:srgbClr>
                </a:solidFill>
                <a:latin typeface="微软雅黑"/>
                <a:ea typeface="微软雅黑"/>
                <a:cs typeface="微软雅黑"/>
              </a:rPr>
              <a:t>烟感探测器光</a:t>
            </a:r>
            <a:r>
              <a:rPr sz="1400" kern="0" spc="-10" dirty="0">
                <a:solidFill>
                  <a:srgbClr val="FFFFFF">
                    <a:alpha val="100000"/>
                  </a:srgbClr>
                </a:solidFill>
                <a:latin typeface="微软雅黑"/>
                <a:ea typeface="微软雅黑"/>
                <a:cs typeface="微软雅黑"/>
              </a:rPr>
              <a:t>电烟感</a:t>
            </a:r>
            <a:r>
              <a:rPr sz="1400" kern="0" spc="0" dirty="0">
                <a:solidFill>
                  <a:srgbClr val="FFFFFF">
                    <a:alpha val="100000"/>
                  </a:srgbClr>
                </a:solidFill>
                <a:latin typeface="微软雅黑"/>
                <a:ea typeface="微软雅黑"/>
                <a:cs typeface="微软雅黑"/>
              </a:rPr>
              <a:t>           </a:t>
            </a:r>
            <a:r>
              <a:rPr sz="1400" kern="0" spc="0" dirty="0">
                <a:solidFill>
                  <a:srgbClr val="FFFFFF">
                    <a:alpha val="100000"/>
                  </a:srgbClr>
                </a:solidFill>
                <a:latin typeface="微软雅黑"/>
                <a:ea typeface="微软雅黑"/>
                <a:cs typeface="微软雅黑"/>
              </a:rPr>
              <a:t>报警器采集器</a:t>
            </a:r>
            <a:r>
              <a:rPr sz="1400" kern="0" spc="0" dirty="0">
                <a:solidFill>
                  <a:srgbClr val="FFFFFF">
                    <a:alpha val="100000"/>
                  </a:srgbClr>
                </a:solidFill>
                <a:latin typeface="Arial" panose="020B0604020202020204"/>
                <a:ea typeface="Arial" panose="020B0604020202020204"/>
                <a:cs typeface="Arial" panose="020B0604020202020204"/>
              </a:rPr>
              <a:t>modb</a:t>
            </a:r>
            <a:r>
              <a:rPr sz="1400" kern="0" spc="-10" dirty="0">
                <a:solidFill>
                  <a:srgbClr val="FFFFFF">
                    <a:alpha val="100000"/>
                  </a:srgbClr>
                </a:solidFill>
                <a:latin typeface="Arial" panose="020B0604020202020204"/>
                <a:ea typeface="Arial" panose="020B0604020202020204"/>
                <a:cs typeface="Arial" panose="020B0604020202020204"/>
              </a:rPr>
              <a:t>us</a:t>
            </a:r>
            <a:r>
              <a:rPr sz="1400" kern="0" spc="-10" dirty="0">
                <a:solidFill>
                  <a:srgbClr val="FFFFFF">
                    <a:alpha val="100000"/>
                  </a:srgbClr>
                </a:solidFill>
                <a:latin typeface="微软雅黑"/>
                <a:ea typeface="微软雅黑"/>
                <a:cs typeface="微软雅黑"/>
              </a:rPr>
              <a:t>协</a:t>
            </a:r>
            <a:r>
              <a:rPr sz="1400" kern="0" spc="0" dirty="0">
                <a:solidFill>
                  <a:srgbClr val="FFFFFF">
                    <a:alpha val="100000"/>
                  </a:srgbClr>
                </a:solidFill>
                <a:latin typeface="微软雅黑"/>
                <a:ea typeface="微软雅黑"/>
                <a:cs typeface="微软雅黑"/>
              </a:rPr>
              <a:t>          </a:t>
            </a:r>
            <a:r>
              <a:rPr sz="1400" kern="0" spc="-10" dirty="0">
                <a:solidFill>
                  <a:srgbClr val="FFFFFF">
                    <a:alpha val="100000"/>
                  </a:srgbClr>
                </a:solidFill>
                <a:latin typeface="微软雅黑"/>
                <a:ea typeface="微软雅黑"/>
                <a:cs typeface="微软雅黑"/>
              </a:rPr>
              <a:t> </a:t>
            </a:r>
            <a:r>
              <a:rPr sz="1400" kern="0" spc="0" dirty="0">
                <a:solidFill>
                  <a:srgbClr val="FFFFFF">
                    <a:alpha val="100000"/>
                  </a:srgbClr>
                </a:solidFill>
                <a:latin typeface="微软雅黑"/>
                <a:ea typeface="微软雅黑"/>
                <a:cs typeface="微软雅黑"/>
              </a:rPr>
              <a:t>议</a:t>
            </a:r>
            <a:r>
              <a:rPr sz="1400" kern="0" spc="0" dirty="0">
                <a:solidFill>
                  <a:srgbClr val="FFFFFF">
                    <a:alpha val="100000"/>
                  </a:srgbClr>
                </a:solidFill>
                <a:latin typeface="Arial" panose="020B0604020202020204"/>
                <a:ea typeface="Arial" panose="020B0604020202020204"/>
                <a:cs typeface="Arial" panose="020B0604020202020204"/>
              </a:rPr>
              <a:t>485</a:t>
            </a:r>
            <a:r>
              <a:rPr sz="1400" kern="0" spc="0" dirty="0">
                <a:solidFill>
                  <a:srgbClr val="FFFFFF">
                    <a:alpha val="100000"/>
                  </a:srgbClr>
                </a:solidFill>
                <a:latin typeface="微软雅黑"/>
                <a:ea typeface="微软雅黑"/>
                <a:cs typeface="微软雅黑"/>
              </a:rPr>
              <a:t>接口</a:t>
            </a:r>
            <a:r>
              <a:rPr sz="1400" kern="0" spc="-220" dirty="0">
                <a:solidFill>
                  <a:srgbClr val="FFFFFF">
                    <a:alpha val="100000"/>
                  </a:srgbClr>
                </a:solidFill>
                <a:latin typeface="微软雅黑"/>
                <a:ea typeface="微软雅黑"/>
                <a:cs typeface="微软雅黑"/>
              </a:rPr>
              <a:t> </a:t>
            </a:r>
            <a:r>
              <a:rPr sz="1400" kern="0" spc="0" dirty="0">
                <a:solidFill>
                  <a:srgbClr val="FFFFFF">
                    <a:alpha val="100000"/>
                  </a:srgbClr>
                </a:solidFill>
                <a:latin typeface="微软雅黑"/>
                <a:ea typeface="微软雅黑"/>
                <a:cs typeface="微软雅黑"/>
              </a:rPr>
              <a:t>，带 </a:t>
            </a:r>
            <a:r>
              <a:rPr sz="1400" kern="0" spc="0" dirty="0">
                <a:solidFill>
                  <a:srgbClr val="FFFFFF">
                    <a:alpha val="100000"/>
                  </a:srgbClr>
                </a:solidFill>
                <a:latin typeface="Arial" panose="020B0604020202020204"/>
                <a:ea typeface="Arial" panose="020B0604020202020204"/>
                <a:cs typeface="Arial" panose="020B0604020202020204"/>
              </a:rPr>
              <a:t>DC12V</a:t>
            </a:r>
            <a:endParaRPr sz="1400" dirty="0">
              <a:latin typeface="Arial" panose="020B0604020202020204"/>
              <a:ea typeface="Arial" panose="020B0604020202020204"/>
              <a:cs typeface="Arial" panose="020B0604020202020204"/>
            </a:endParaRPr>
          </a:p>
        </p:txBody>
      </p:sp>
      <p:pic>
        <p:nvPicPr>
          <p:cNvPr id="204" name="picture 204"/>
          <p:cNvPicPr>
            <a:picLocks noChangeAspect="1"/>
          </p:cNvPicPr>
          <p:nvPr/>
        </p:nvPicPr>
        <p:blipFill>
          <a:blip r:embed="rId3"/>
          <a:stretch>
            <a:fillRect/>
          </a:stretch>
        </p:blipFill>
        <p:spPr>
          <a:xfrm rot="21600000">
            <a:off x="6096000" y="4974335"/>
            <a:ext cx="2747771" cy="1455420"/>
          </a:xfrm>
          <a:prstGeom prst="rect">
            <a:avLst/>
          </a:prstGeom>
        </p:spPr>
      </p:pic>
      <p:grpSp>
        <p:nvGrpSpPr>
          <p:cNvPr id="16" name="group 16"/>
          <p:cNvGrpSpPr/>
          <p:nvPr/>
        </p:nvGrpSpPr>
        <p:grpSpPr>
          <a:xfrm rot="21600000">
            <a:off x="333756" y="1859279"/>
            <a:ext cx="5518784" cy="698500"/>
            <a:chOff x="0" y="0"/>
            <a:chExt cx="5518784" cy="698500"/>
          </a:xfrm>
        </p:grpSpPr>
        <p:sp>
          <p:nvSpPr>
            <p:cNvPr id="206" name="textbox 206"/>
            <p:cNvSpPr/>
            <p:nvPr/>
          </p:nvSpPr>
          <p:spPr>
            <a:xfrm>
              <a:off x="0" y="0"/>
              <a:ext cx="5518784" cy="698500"/>
            </a:xfrm>
            <a:prstGeom prst="rect">
              <a:avLst/>
            </a:prstGeom>
            <a:solidFill>
              <a:srgbClr val="F6F6F6">
                <a:alpha val="100000"/>
              </a:srgbClr>
            </a:solidFill>
            <a:ln w="0" cap="flat">
              <a:noFill/>
              <a:prstDash val="solid"/>
              <a:miter lim="0"/>
            </a:ln>
          </p:spPr>
          <p:txBody>
            <a:bodyPr vert="horz" wrap="square" lIns="0" tIns="0" rIns="0" bIns="0"/>
            <a:lstStyle/>
            <a:p>
              <a:pPr algn="l" rtl="0" eaLnBrk="0">
                <a:lnSpc>
                  <a:spcPct val="9000"/>
                </a:lnSpc>
              </a:pPr>
              <a:endParaRPr sz="100" dirty="0">
                <a:latin typeface="Arial" panose="020B0604020202020204"/>
                <a:ea typeface="Arial" panose="020B0604020202020204"/>
                <a:cs typeface="Arial" panose="020B0604020202020204"/>
              </a:endParaRPr>
            </a:p>
            <a:p>
              <a:pPr marL="1694815" algn="l" rtl="0" eaLnBrk="0">
                <a:lnSpc>
                  <a:spcPts val="1795"/>
                </a:lnSpc>
              </a:pPr>
              <a:r>
                <a:rPr sz="1400" dirty="0">
                  <a:latin typeface="微软雅黑"/>
                  <a:ea typeface="微软雅黑"/>
                  <a:cs typeface="微软雅黑"/>
                </a:rPr>
                <a:t>1、CPU：Rockchip RK3588 Quad Cores A76+Quad Cores A55</a:t>
              </a:r>
              <a:r>
                <a:rPr lang="zh-CN" sz="1400" dirty="0">
                  <a:latin typeface="微软雅黑"/>
                  <a:ea typeface="微软雅黑"/>
                  <a:cs typeface="微软雅黑"/>
                </a:rPr>
                <a:t>；</a:t>
              </a:r>
              <a:r>
                <a:rPr sz="1400" dirty="0">
                  <a:latin typeface="微软雅黑"/>
                  <a:ea typeface="微软雅黑"/>
                  <a:cs typeface="微软雅黑"/>
                </a:rPr>
                <a:t>2、NPU：6Tops@INT8</a:t>
              </a:r>
              <a:r>
                <a:rPr lang="zh-CN" sz="1400" dirty="0">
                  <a:latin typeface="微软雅黑"/>
                  <a:ea typeface="微软雅黑"/>
                  <a:cs typeface="微软雅黑"/>
                </a:rPr>
                <a:t>；</a:t>
              </a:r>
              <a:r>
                <a:rPr sz="1400" dirty="0">
                  <a:latin typeface="微软雅黑"/>
                  <a:ea typeface="微软雅黑"/>
                  <a:cs typeface="微软雅黑"/>
                </a:rPr>
                <a:t>3、内存：8GB(2*4GB)</a:t>
              </a:r>
              <a:endParaRPr sz="1400" dirty="0">
                <a:latin typeface="微软雅黑"/>
                <a:ea typeface="微软雅黑"/>
                <a:cs typeface="微软雅黑"/>
              </a:endParaRPr>
            </a:p>
          </p:txBody>
        </p:sp>
        <p:sp>
          <p:nvSpPr>
            <p:cNvPr id="208" name="textbox 208"/>
            <p:cNvSpPr/>
            <p:nvPr/>
          </p:nvSpPr>
          <p:spPr>
            <a:xfrm>
              <a:off x="255270" y="8890"/>
              <a:ext cx="241935" cy="641350"/>
            </a:xfrm>
            <a:prstGeom prst="rect">
              <a:avLst/>
            </a:prstGeom>
            <a:noFill/>
            <a:ln w="0" cap="flat">
              <a:noFill/>
              <a:prstDash val="solid"/>
              <a:miter lim="0"/>
            </a:ln>
          </p:spPr>
          <p:txBody>
            <a:bodyPr vert="horz" wrap="square" lIns="0" tIns="0" rIns="0" bIns="0"/>
            <a:lstStyle/>
            <a:p>
              <a:pPr algn="l" rtl="0" eaLnBrk="0">
                <a:lnSpc>
                  <a:spcPct val="70000"/>
                </a:lnSpc>
              </a:pPr>
              <a:endParaRPr sz="1400" kern="0" spc="-20" dirty="0">
                <a:solidFill>
                  <a:srgbClr val="000000">
                    <a:alpha val="100000"/>
                  </a:srgbClr>
                </a:solidFill>
                <a:latin typeface="Arial" panose="020B0604020202020204"/>
                <a:ea typeface="Arial" panose="020B0604020202020204"/>
                <a:cs typeface="Arial" panose="020B0604020202020204"/>
              </a:endParaRPr>
            </a:p>
            <a:p>
              <a:pPr algn="l" rtl="0" eaLnBrk="0">
                <a:lnSpc>
                  <a:spcPct val="70000"/>
                </a:lnSpc>
              </a:pPr>
              <a:endParaRPr sz="1400" kern="0" spc="-20" dirty="0">
                <a:solidFill>
                  <a:srgbClr val="000000">
                    <a:alpha val="100000"/>
                  </a:srgbClr>
                </a:solidFill>
                <a:latin typeface="Arial" panose="020B0604020202020204"/>
                <a:ea typeface="Arial" panose="020B0604020202020204"/>
                <a:cs typeface="Arial" panose="020B0604020202020204"/>
              </a:endParaRPr>
            </a:p>
            <a:p>
              <a:pPr algn="l" rtl="0" eaLnBrk="0">
                <a:lnSpc>
                  <a:spcPct val="70000"/>
                </a:lnSpc>
              </a:pPr>
              <a:r>
                <a:rPr sz="1400" kern="0" spc="-20" dirty="0">
                  <a:solidFill>
                    <a:srgbClr val="000000">
                      <a:alpha val="100000"/>
                    </a:srgbClr>
                  </a:solidFill>
                  <a:latin typeface="Arial" panose="020B0604020202020204"/>
                  <a:ea typeface="Arial" panose="020B0604020202020204"/>
                  <a:cs typeface="Arial" panose="020B0604020202020204"/>
                </a:rPr>
                <a:t>2</a:t>
              </a:r>
              <a:r>
                <a:rPr sz="1400" kern="0" spc="10" dirty="0">
                  <a:solidFill>
                    <a:srgbClr val="000000">
                      <a:alpha val="100000"/>
                    </a:srgbClr>
                  </a:solidFill>
                  <a:latin typeface="Arial" panose="020B0604020202020204"/>
                  <a:ea typeface="Arial" panose="020B0604020202020204"/>
                  <a:cs typeface="Arial" panose="020B0604020202020204"/>
                </a:rPr>
                <a:t>      </a:t>
              </a:r>
              <a:endParaRPr sz="1400" dirty="0">
                <a:latin typeface="Arial" panose="020B0604020202020204"/>
                <a:ea typeface="Arial" panose="020B0604020202020204"/>
                <a:cs typeface="Arial" panose="020B0604020202020204"/>
              </a:endParaRPr>
            </a:p>
          </p:txBody>
        </p:sp>
      </p:grpSp>
      <p:sp>
        <p:nvSpPr>
          <p:cNvPr id="210" name="textbox 210"/>
          <p:cNvSpPr/>
          <p:nvPr/>
        </p:nvSpPr>
        <p:spPr>
          <a:xfrm>
            <a:off x="260708" y="307829"/>
            <a:ext cx="5175884" cy="616584"/>
          </a:xfrm>
          <a:prstGeom prst="rect">
            <a:avLst/>
          </a:prstGeom>
          <a:noFill/>
          <a:ln w="0" cap="flat">
            <a:noFill/>
            <a:prstDash val="solid"/>
            <a:miter lim="0"/>
          </a:ln>
        </p:spPr>
        <p:txBody>
          <a:bodyPr vert="horz" wrap="square" lIns="0" tIns="0" rIns="0" bIns="0"/>
          <a:lstStyle/>
          <a:p>
            <a:pPr algn="l" rtl="0" eaLnBrk="0">
              <a:lnSpc>
                <a:spcPct val="107000"/>
              </a:lnSpc>
            </a:pPr>
            <a:endParaRPr sz="400" dirty="0">
              <a:latin typeface="Arial" panose="020B0604020202020204"/>
              <a:ea typeface="Arial" panose="020B0604020202020204"/>
              <a:cs typeface="Arial" panose="020B0604020202020204"/>
            </a:endParaRPr>
          </a:p>
          <a:p>
            <a:pPr marL="564515" algn="l" rtl="0" eaLnBrk="0">
              <a:lnSpc>
                <a:spcPct val="91000"/>
              </a:lnSpc>
              <a:spcBef>
                <a:spcPts val="5"/>
              </a:spcBef>
              <a:tabLst>
                <a:tab pos="697230" algn="l"/>
              </a:tabLst>
            </a:pPr>
            <a:r>
              <a:rPr sz="3200" kern="0" spc="0" dirty="0">
                <a:solidFill>
                  <a:srgbClr val="000000">
                    <a:alpha val="100000"/>
                  </a:srgbClr>
                </a:solidFill>
                <a:latin typeface="微软雅黑"/>
                <a:ea typeface="微软雅黑"/>
                <a:cs typeface="微软雅黑"/>
              </a:rPr>
              <a:t>	</a:t>
            </a:r>
            <a:r>
              <a:rPr sz="3200" b="1" kern="0" spc="-10" dirty="0">
                <a:solidFill>
                  <a:srgbClr val="000000">
                    <a:alpha val="100000"/>
                  </a:srgbClr>
                </a:solidFill>
                <a:latin typeface="微软雅黑"/>
                <a:ea typeface="微软雅黑"/>
                <a:cs typeface="微软雅黑"/>
              </a:rPr>
              <a:t>设备清单及主要设备选型</a:t>
            </a:r>
            <a:endParaRPr sz="3200" dirty="0">
              <a:latin typeface="微软雅黑"/>
              <a:ea typeface="微软雅黑"/>
              <a:cs typeface="微软雅黑"/>
            </a:endParaRPr>
          </a:p>
        </p:txBody>
      </p:sp>
      <p:sp>
        <p:nvSpPr>
          <p:cNvPr id="212" name="path 212"/>
          <p:cNvSpPr/>
          <p:nvPr/>
        </p:nvSpPr>
        <p:spPr>
          <a:xfrm>
            <a:off x="273408" y="320529"/>
            <a:ext cx="551929" cy="551938"/>
          </a:xfrm>
          <a:custGeom>
            <a:avLst/>
            <a:gdLst/>
            <a:ahLst/>
            <a:cxnLst/>
            <a:rect l="0" t="0" r="0" b="0"/>
            <a:pathLst>
              <a:path w="869" h="869">
                <a:moveTo>
                  <a:pt x="356" y="42"/>
                </a:moveTo>
                <a:cubicBezTo>
                  <a:pt x="399" y="0"/>
                  <a:pt x="469" y="0"/>
                  <a:pt x="512" y="42"/>
                </a:cubicBezTo>
                <a:lnTo>
                  <a:pt x="827" y="356"/>
                </a:lnTo>
                <a:cubicBezTo>
                  <a:pt x="869" y="399"/>
                  <a:pt x="869" y="469"/>
                  <a:pt x="827" y="512"/>
                </a:cubicBezTo>
                <a:lnTo>
                  <a:pt x="512" y="827"/>
                </a:lnTo>
                <a:cubicBezTo>
                  <a:pt x="469" y="869"/>
                  <a:pt x="399" y="869"/>
                  <a:pt x="356" y="827"/>
                </a:cubicBezTo>
                <a:lnTo>
                  <a:pt x="42" y="512"/>
                </a:lnTo>
                <a:cubicBezTo>
                  <a:pt x="0" y="469"/>
                  <a:pt x="0" y="399"/>
                  <a:pt x="42" y="356"/>
                </a:cubicBezTo>
                <a:lnTo>
                  <a:pt x="356" y="42"/>
                </a:lnTo>
              </a:path>
            </a:pathLst>
          </a:custGeom>
          <a:solidFill>
            <a:srgbClr val="6084CB">
              <a:alpha val="100000"/>
            </a:srgbClr>
          </a:solidFill>
          <a:ln w="0" cap="flat">
            <a:noFill/>
            <a:prstDash val="solid"/>
            <a:miter lim="0"/>
          </a:ln>
        </p:spPr>
        <p:txBody>
          <a:bodyPr rtlCol="0"/>
          <a:lstStyle/>
          <a:p>
            <a:pPr algn="ctr"/>
            <a:endParaRPr lang="zh-CN" altLang="en-US"/>
          </a:p>
        </p:txBody>
      </p:sp>
      <p:sp>
        <p:nvSpPr>
          <p:cNvPr id="214" name="textbox 214"/>
          <p:cNvSpPr/>
          <p:nvPr/>
        </p:nvSpPr>
        <p:spPr>
          <a:xfrm>
            <a:off x="1898012" y="5159847"/>
            <a:ext cx="3945890" cy="434340"/>
          </a:xfrm>
          <a:prstGeom prst="rect">
            <a:avLst/>
          </a:prstGeom>
          <a:noFill/>
          <a:ln w="0" cap="flat">
            <a:noFill/>
            <a:prstDash val="solid"/>
            <a:miter lim="0"/>
          </a:ln>
        </p:spPr>
        <p:txBody>
          <a:bodyPr vert="horz" wrap="square" lIns="0" tIns="0" rIns="0" bIns="0"/>
          <a:lstStyle/>
          <a:p>
            <a:pPr algn="l" rtl="0" eaLnBrk="0">
              <a:lnSpc>
                <a:spcPct val="77000"/>
              </a:lnSpc>
            </a:pPr>
            <a:endParaRPr sz="100" dirty="0">
              <a:latin typeface="Arial" panose="020B0604020202020204"/>
              <a:ea typeface="Arial" panose="020B0604020202020204"/>
              <a:cs typeface="Arial" panose="020B0604020202020204"/>
            </a:endParaRPr>
          </a:p>
          <a:p>
            <a:pPr marL="499110" indent="-487045" algn="l" rtl="0" eaLnBrk="0">
              <a:lnSpc>
                <a:spcPct val="96000"/>
              </a:lnSpc>
            </a:pPr>
            <a:r>
              <a:rPr sz="1400" kern="0" spc="0" dirty="0">
                <a:solidFill>
                  <a:srgbClr val="000000">
                    <a:alpha val="100000"/>
                  </a:srgbClr>
                </a:solidFill>
                <a:latin typeface="微软雅黑"/>
                <a:ea typeface="微软雅黑"/>
                <a:cs typeface="微软雅黑"/>
              </a:rPr>
              <a:t>一体式</a:t>
            </a:r>
            <a:r>
              <a:rPr sz="1400" kern="0" spc="0" dirty="0">
                <a:solidFill>
                  <a:srgbClr val="000000">
                    <a:alpha val="100000"/>
                  </a:srgbClr>
                </a:solidFill>
                <a:latin typeface="Arial" panose="020B0604020202020204"/>
                <a:ea typeface="Arial" panose="020B0604020202020204"/>
                <a:cs typeface="Arial" panose="020B0604020202020204"/>
              </a:rPr>
              <a:t>RS485</a:t>
            </a:r>
            <a:r>
              <a:rPr sz="1400" kern="0" spc="0" dirty="0">
                <a:solidFill>
                  <a:srgbClr val="000000">
                    <a:alpha val="100000"/>
                  </a:srgbClr>
                </a:solidFill>
                <a:latin typeface="微软雅黑"/>
                <a:ea typeface="微软雅黑"/>
                <a:cs typeface="微软雅黑"/>
              </a:rPr>
              <a:t>温湿度传感器工业级数字防</a:t>
            </a:r>
            <a:r>
              <a:rPr sz="1400" kern="0" spc="-10" dirty="0">
                <a:solidFill>
                  <a:srgbClr val="000000">
                    <a:alpha val="100000"/>
                  </a:srgbClr>
                </a:solidFill>
                <a:latin typeface="微软雅黑"/>
                <a:ea typeface="微软雅黑"/>
                <a:cs typeface="微软雅黑"/>
              </a:rPr>
              <a:t>水潮湿度</a:t>
            </a:r>
            <a:r>
              <a:rPr sz="1400" kern="0" spc="0" dirty="0">
                <a:solidFill>
                  <a:srgbClr val="000000">
                    <a:alpha val="100000"/>
                  </a:srgbClr>
                </a:solidFill>
                <a:latin typeface="微软雅黑"/>
                <a:ea typeface="微软雅黑"/>
                <a:cs typeface="微软雅黑"/>
              </a:rPr>
              <a:t> </a:t>
            </a:r>
            <a:r>
              <a:rPr sz="1400" kern="0" spc="0" dirty="0">
                <a:solidFill>
                  <a:srgbClr val="000000">
                    <a:alpha val="100000"/>
                  </a:srgbClr>
                </a:solidFill>
                <a:latin typeface="微软雅黑"/>
                <a:ea typeface="微软雅黑"/>
                <a:cs typeface="微软雅黑"/>
              </a:rPr>
              <a:t>远程采集变送器</a:t>
            </a:r>
            <a:r>
              <a:rPr sz="1400" kern="0" spc="0" dirty="0">
                <a:solidFill>
                  <a:srgbClr val="000000">
                    <a:alpha val="100000"/>
                  </a:srgbClr>
                </a:solidFill>
                <a:latin typeface="Arial" panose="020B0604020202020204"/>
                <a:ea typeface="Arial" panose="020B0604020202020204"/>
                <a:cs typeface="Arial" panose="020B0604020202020204"/>
              </a:rPr>
              <a:t>,</a:t>
            </a:r>
            <a:r>
              <a:rPr sz="1400" kern="0" spc="0" dirty="0">
                <a:solidFill>
                  <a:srgbClr val="000000">
                    <a:alpha val="100000"/>
                  </a:srgbClr>
                </a:solidFill>
                <a:latin typeface="微软雅黑"/>
                <a:ea typeface="微软雅黑"/>
                <a:cs typeface="微软雅黑"/>
              </a:rPr>
              <a:t>型号</a:t>
            </a:r>
            <a:r>
              <a:rPr sz="1400" kern="0" spc="0" dirty="0">
                <a:solidFill>
                  <a:srgbClr val="000000">
                    <a:alpha val="100000"/>
                  </a:srgbClr>
                </a:solidFill>
                <a:latin typeface="Arial" panose="020B0604020202020204"/>
                <a:ea typeface="Arial" panose="020B0604020202020204"/>
                <a:cs typeface="Arial" panose="020B0604020202020204"/>
              </a:rPr>
              <a:t>DL15-485-</a:t>
            </a:r>
            <a:r>
              <a:rPr sz="1400" kern="0" spc="-10" dirty="0">
                <a:solidFill>
                  <a:srgbClr val="000000">
                    <a:alpha val="100000"/>
                  </a:srgbClr>
                </a:solidFill>
                <a:latin typeface="Arial" panose="020B0604020202020204"/>
                <a:ea typeface="Arial" panose="020B0604020202020204"/>
                <a:cs typeface="Arial" panose="020B0604020202020204"/>
              </a:rPr>
              <a:t>THS1</a:t>
            </a:r>
            <a:endParaRPr sz="1400" dirty="0">
              <a:latin typeface="Arial" panose="020B0604020202020204"/>
              <a:ea typeface="Arial" panose="020B0604020202020204"/>
              <a:cs typeface="Arial" panose="020B0604020202020204"/>
            </a:endParaRPr>
          </a:p>
        </p:txBody>
      </p:sp>
      <p:grpSp>
        <p:nvGrpSpPr>
          <p:cNvPr id="18" name="group 18"/>
          <p:cNvGrpSpPr/>
          <p:nvPr/>
        </p:nvGrpSpPr>
        <p:grpSpPr>
          <a:xfrm rot="21600000">
            <a:off x="333756" y="1101852"/>
            <a:ext cx="5518403" cy="272795"/>
            <a:chOff x="0" y="0"/>
            <a:chExt cx="5518403" cy="272795"/>
          </a:xfrm>
        </p:grpSpPr>
        <p:sp>
          <p:nvSpPr>
            <p:cNvPr id="216" name="rect 216"/>
            <p:cNvSpPr/>
            <p:nvPr/>
          </p:nvSpPr>
          <p:spPr>
            <a:xfrm>
              <a:off x="0" y="0"/>
              <a:ext cx="5518403" cy="272795"/>
            </a:xfrm>
            <a:prstGeom prst="rect">
              <a:avLst/>
            </a:prstGeom>
            <a:solidFill>
              <a:srgbClr val="B9E0F6">
                <a:alpha val="100000"/>
              </a:srgbClr>
            </a:solidFill>
            <a:ln w="0" cap="flat">
              <a:noFill/>
              <a:prstDash val="solid"/>
              <a:miter lim="0"/>
            </a:ln>
          </p:spPr>
          <p:txBody>
            <a:bodyPr rtlCol="0"/>
            <a:lstStyle/>
            <a:p>
              <a:pPr algn="ctr"/>
              <a:endParaRPr lang="zh-CN" altLang="en-US"/>
            </a:p>
          </p:txBody>
        </p:sp>
        <p:sp>
          <p:nvSpPr>
            <p:cNvPr id="218" name="textbox 218"/>
            <p:cNvSpPr/>
            <p:nvPr/>
          </p:nvSpPr>
          <p:spPr>
            <a:xfrm>
              <a:off x="679522" y="23185"/>
              <a:ext cx="734694" cy="219709"/>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91000"/>
                </a:lnSpc>
              </a:pPr>
              <a:r>
                <a:rPr sz="1400" b="1" kern="0" spc="-10" dirty="0">
                  <a:solidFill>
                    <a:srgbClr val="000000">
                      <a:alpha val="100000"/>
                    </a:srgbClr>
                  </a:solidFill>
                  <a:latin typeface="微软雅黑"/>
                  <a:ea typeface="微软雅黑"/>
                  <a:cs typeface="微软雅黑"/>
                </a:rPr>
                <a:t>设备名称</a:t>
              </a:r>
              <a:endParaRPr sz="1400" dirty="0">
                <a:latin typeface="微软雅黑"/>
                <a:ea typeface="微软雅黑"/>
                <a:cs typeface="微软雅黑"/>
              </a:endParaRPr>
            </a:p>
          </p:txBody>
        </p:sp>
        <p:pic>
          <p:nvPicPr>
            <p:cNvPr id="220" name="picture 220"/>
            <p:cNvPicPr>
              <a:picLocks noChangeAspect="1"/>
            </p:cNvPicPr>
            <p:nvPr/>
          </p:nvPicPr>
          <p:blipFill>
            <a:blip r:embed="rId4"/>
            <a:stretch>
              <a:fillRect/>
            </a:stretch>
          </p:blipFill>
          <p:spPr>
            <a:xfrm rot="21600000">
              <a:off x="532066" y="507"/>
              <a:ext cx="12700" cy="271780"/>
            </a:xfrm>
            <a:prstGeom prst="rect">
              <a:avLst/>
            </a:prstGeom>
          </p:spPr>
        </p:pic>
        <p:pic>
          <p:nvPicPr>
            <p:cNvPr id="222" name="picture 222"/>
            <p:cNvPicPr>
              <a:picLocks noChangeAspect="1"/>
            </p:cNvPicPr>
            <p:nvPr/>
          </p:nvPicPr>
          <p:blipFill>
            <a:blip r:embed="rId5"/>
            <a:stretch>
              <a:fillRect/>
            </a:stretch>
          </p:blipFill>
          <p:spPr>
            <a:xfrm rot="21600000">
              <a:off x="1545526" y="507"/>
              <a:ext cx="12700" cy="271780"/>
            </a:xfrm>
            <a:prstGeom prst="rect">
              <a:avLst/>
            </a:prstGeom>
          </p:spPr>
        </p:pic>
      </p:grpSp>
      <p:sp>
        <p:nvSpPr>
          <p:cNvPr id="224" name="textbox 224"/>
          <p:cNvSpPr/>
          <p:nvPr/>
        </p:nvSpPr>
        <p:spPr>
          <a:xfrm>
            <a:off x="1973730" y="3763740"/>
            <a:ext cx="3800475" cy="433069"/>
          </a:xfrm>
          <a:prstGeom prst="rect">
            <a:avLst/>
          </a:prstGeom>
          <a:noFill/>
          <a:ln w="0" cap="flat">
            <a:noFill/>
            <a:prstDash val="solid"/>
            <a:miter lim="0"/>
          </a:ln>
        </p:spPr>
        <p:txBody>
          <a:bodyPr vert="horz" wrap="square" lIns="0" tIns="0" rIns="0" bIns="0"/>
          <a:lstStyle/>
          <a:p>
            <a:pPr algn="l" rtl="0" eaLnBrk="0">
              <a:lnSpc>
                <a:spcPct val="70000"/>
              </a:lnSpc>
            </a:pPr>
            <a:endParaRPr sz="100" dirty="0">
              <a:latin typeface="Arial" panose="020B0604020202020204"/>
              <a:ea typeface="Arial" panose="020B0604020202020204"/>
              <a:cs typeface="Arial" panose="020B0604020202020204"/>
            </a:endParaRPr>
          </a:p>
          <a:p>
            <a:pPr marL="651510" indent="-639445" algn="l" rtl="0" eaLnBrk="0">
              <a:lnSpc>
                <a:spcPct val="96000"/>
              </a:lnSpc>
            </a:pPr>
            <a:r>
              <a:rPr sz="1400" kern="0" spc="0" dirty="0">
                <a:solidFill>
                  <a:srgbClr val="000000">
                    <a:alpha val="100000"/>
                  </a:srgbClr>
                </a:solidFill>
                <a:latin typeface="微软雅黑"/>
                <a:ea typeface="微软雅黑"/>
                <a:cs typeface="微软雅黑"/>
              </a:rPr>
              <a:t>鸣笛闪光型声光报警器灯多路可调</a:t>
            </a:r>
            <a:r>
              <a:rPr sz="1400" kern="0" spc="-10" dirty="0">
                <a:solidFill>
                  <a:srgbClr val="000000">
                    <a:alpha val="100000"/>
                  </a:srgbClr>
                </a:solidFill>
                <a:latin typeface="微软雅黑"/>
                <a:ea typeface="微软雅黑"/>
                <a:cs typeface="微软雅黑"/>
              </a:rPr>
              <a:t>声</a:t>
            </a:r>
            <a:r>
              <a:rPr sz="1400" kern="0" spc="-10" dirty="0">
                <a:solidFill>
                  <a:srgbClr val="000000">
                    <a:alpha val="100000"/>
                  </a:srgbClr>
                </a:solidFill>
                <a:latin typeface="Arial" panose="020B0604020202020204"/>
                <a:ea typeface="Arial" panose="020B0604020202020204"/>
                <a:cs typeface="Arial" panose="020B0604020202020204"/>
              </a:rPr>
              <a:t>12v</a:t>
            </a:r>
            <a:r>
              <a:rPr sz="1400" kern="0" spc="-10" dirty="0">
                <a:solidFill>
                  <a:srgbClr val="000000">
                    <a:alpha val="100000"/>
                  </a:srgbClr>
                </a:solidFill>
                <a:latin typeface="微软雅黑"/>
                <a:ea typeface="微软雅黑"/>
                <a:cs typeface="微软雅黑"/>
              </a:rPr>
              <a:t>串口</a:t>
            </a:r>
            <a:r>
              <a:rPr sz="1400" kern="0" spc="-10" dirty="0">
                <a:solidFill>
                  <a:srgbClr val="000000">
                    <a:alpha val="100000"/>
                  </a:srgbClr>
                </a:solidFill>
                <a:latin typeface="Arial" panose="020B0604020202020204"/>
                <a:ea typeface="Arial" panose="020B0604020202020204"/>
                <a:cs typeface="Arial" panose="020B0604020202020204"/>
              </a:rPr>
              <a:t>485 </a:t>
            </a:r>
            <a:r>
              <a:rPr sz="1400" kern="0" spc="-20" dirty="0">
                <a:solidFill>
                  <a:srgbClr val="000000">
                    <a:alpha val="100000"/>
                  </a:srgbClr>
                </a:solidFill>
                <a:latin typeface="微软雅黑"/>
                <a:ea typeface="微软雅黑"/>
                <a:cs typeface="微软雅黑"/>
              </a:rPr>
              <a:t>通讯</a:t>
            </a:r>
            <a:r>
              <a:rPr sz="1400" kern="0" spc="-170" dirty="0">
                <a:solidFill>
                  <a:srgbClr val="000000">
                    <a:alpha val="100000"/>
                  </a:srgbClr>
                </a:solidFill>
                <a:latin typeface="微软雅黑"/>
                <a:ea typeface="微软雅黑"/>
                <a:cs typeface="微软雅黑"/>
              </a:rPr>
              <a:t> </a:t>
            </a:r>
            <a:r>
              <a:rPr sz="1400" kern="0" spc="-20" dirty="0">
                <a:solidFill>
                  <a:srgbClr val="000000">
                    <a:alpha val="100000"/>
                  </a:srgbClr>
                </a:solidFill>
                <a:latin typeface="微软雅黑"/>
                <a:ea typeface="微软雅黑"/>
                <a:cs typeface="微软雅黑"/>
              </a:rPr>
              <a:t>，可以程控报警器的开和关</a:t>
            </a:r>
            <a:endParaRPr sz="1400" dirty="0">
              <a:latin typeface="微软雅黑"/>
              <a:ea typeface="微软雅黑"/>
              <a:cs typeface="微软雅黑"/>
            </a:endParaRPr>
          </a:p>
        </p:txBody>
      </p:sp>
      <p:sp>
        <p:nvSpPr>
          <p:cNvPr id="226" name="textbox 226"/>
          <p:cNvSpPr/>
          <p:nvPr/>
        </p:nvSpPr>
        <p:spPr>
          <a:xfrm>
            <a:off x="1984404" y="1395389"/>
            <a:ext cx="3782059" cy="434340"/>
          </a:xfrm>
          <a:prstGeom prst="rect">
            <a:avLst/>
          </a:prstGeom>
          <a:noFill/>
          <a:ln w="0" cap="flat">
            <a:noFill/>
            <a:prstDash val="solid"/>
            <a:miter lim="0"/>
          </a:ln>
        </p:spPr>
        <p:txBody>
          <a:bodyPr vert="horz" wrap="square" lIns="0" tIns="0" rIns="0" bIns="0"/>
          <a:lstStyle/>
          <a:p>
            <a:pPr algn="l" rtl="0" eaLnBrk="0">
              <a:lnSpc>
                <a:spcPct val="77000"/>
              </a:lnSpc>
            </a:pPr>
            <a:endParaRPr sz="100" dirty="0">
              <a:latin typeface="Arial" panose="020B0604020202020204"/>
              <a:ea typeface="Arial" panose="020B0604020202020204"/>
              <a:cs typeface="Arial" panose="020B0604020202020204"/>
            </a:endParaRPr>
          </a:p>
          <a:p>
            <a:pPr marL="854075" indent="-841375" algn="l" rtl="0" eaLnBrk="0">
              <a:lnSpc>
                <a:spcPct val="96000"/>
              </a:lnSpc>
            </a:pPr>
            <a:r>
              <a:rPr sz="1400" kern="0" spc="0" dirty="0">
                <a:solidFill>
                  <a:srgbClr val="000000">
                    <a:alpha val="100000"/>
                  </a:srgbClr>
                </a:solidFill>
                <a:latin typeface="Arial" panose="020B0604020202020204"/>
                <a:ea typeface="Arial" panose="020B0604020202020204"/>
                <a:cs typeface="Arial" panose="020B0604020202020204"/>
              </a:rPr>
              <a:t>keepLINK 208P</a:t>
            </a:r>
            <a:r>
              <a:rPr sz="1400" kern="0" spc="0" dirty="0">
                <a:solidFill>
                  <a:srgbClr val="000000">
                    <a:alpha val="100000"/>
                  </a:srgbClr>
                </a:solidFill>
                <a:latin typeface="微软雅黑"/>
                <a:ea typeface="微软雅黑"/>
                <a:cs typeface="微软雅黑"/>
              </a:rPr>
              <a:t>百兆</a:t>
            </a:r>
            <a:r>
              <a:rPr sz="1400" kern="0" spc="0" dirty="0">
                <a:solidFill>
                  <a:srgbClr val="000000">
                    <a:alpha val="100000"/>
                  </a:srgbClr>
                </a:solidFill>
                <a:latin typeface="Arial" panose="020B0604020202020204"/>
                <a:ea typeface="Arial" panose="020B0604020202020204"/>
                <a:cs typeface="Arial" panose="020B0604020202020204"/>
              </a:rPr>
              <a:t>10</a:t>
            </a:r>
            <a:r>
              <a:rPr sz="1400" kern="0" spc="0" dirty="0">
                <a:solidFill>
                  <a:srgbClr val="000000">
                    <a:alpha val="100000"/>
                  </a:srgbClr>
                </a:solidFill>
                <a:latin typeface="微软雅黑"/>
                <a:ea typeface="微软雅黑"/>
                <a:cs typeface="微软雅黑"/>
              </a:rPr>
              <a:t>口</a:t>
            </a:r>
            <a:r>
              <a:rPr sz="1400" kern="0" spc="-10" dirty="0">
                <a:solidFill>
                  <a:srgbClr val="000000">
                    <a:alpha val="100000"/>
                  </a:srgbClr>
                </a:solidFill>
                <a:latin typeface="Arial" panose="020B0604020202020204"/>
                <a:ea typeface="Arial" panose="020B0604020202020204"/>
                <a:cs typeface="Arial" panose="020B0604020202020204"/>
              </a:rPr>
              <a:t>POE</a:t>
            </a:r>
            <a:r>
              <a:rPr sz="1400" kern="0" spc="-10" dirty="0">
                <a:solidFill>
                  <a:srgbClr val="000000">
                    <a:alpha val="100000"/>
                  </a:srgbClr>
                </a:solidFill>
                <a:latin typeface="微软雅黑"/>
                <a:ea typeface="微软雅黑"/>
                <a:cs typeface="微软雅黑"/>
              </a:rPr>
              <a:t>交换机</a:t>
            </a:r>
            <a:r>
              <a:rPr sz="1400" kern="0" spc="-10" dirty="0">
                <a:solidFill>
                  <a:srgbClr val="000000">
                    <a:alpha val="100000"/>
                  </a:srgbClr>
                </a:solidFill>
                <a:latin typeface="Arial" panose="020B0604020202020204"/>
                <a:ea typeface="Arial" panose="020B0604020202020204"/>
                <a:cs typeface="Arial" panose="020B0604020202020204"/>
              </a:rPr>
              <a:t>AI</a:t>
            </a:r>
            <a:r>
              <a:rPr sz="1400" kern="0" spc="-10" dirty="0">
                <a:solidFill>
                  <a:srgbClr val="000000">
                    <a:alpha val="100000"/>
                  </a:srgbClr>
                </a:solidFill>
                <a:latin typeface="微软雅黑"/>
                <a:ea typeface="微软雅黑"/>
                <a:cs typeface="微软雅黑"/>
              </a:rPr>
              <a:t>智能监控</a:t>
            </a:r>
            <a:r>
              <a:rPr sz="1400" kern="0" spc="0" dirty="0">
                <a:solidFill>
                  <a:srgbClr val="000000">
                    <a:alpha val="100000"/>
                  </a:srgbClr>
                </a:solidFill>
                <a:latin typeface="微软雅黑"/>
                <a:ea typeface="微软雅黑"/>
                <a:cs typeface="微软雅黑"/>
              </a:rPr>
              <a:t> </a:t>
            </a:r>
            <a:r>
              <a:rPr sz="1400" kern="0" spc="0" dirty="0">
                <a:solidFill>
                  <a:srgbClr val="000000">
                    <a:alpha val="100000"/>
                  </a:srgbClr>
                </a:solidFill>
                <a:latin typeface="微软雅黑"/>
                <a:ea typeface="微软雅黑"/>
                <a:cs typeface="微软雅黑"/>
              </a:rPr>
              <a:t>摄像头分离器交换器</a:t>
            </a:r>
            <a:r>
              <a:rPr sz="1400" kern="0" spc="0" dirty="0">
                <a:solidFill>
                  <a:srgbClr val="000000">
                    <a:alpha val="100000"/>
                  </a:srgbClr>
                </a:solidFill>
                <a:latin typeface="Arial" panose="020B0604020202020204"/>
                <a:ea typeface="Arial" panose="020B0604020202020204"/>
                <a:cs typeface="Arial" panose="020B0604020202020204"/>
              </a:rPr>
              <a:t>1</a:t>
            </a:r>
            <a:r>
              <a:rPr sz="1400" kern="0" spc="-10" dirty="0">
                <a:solidFill>
                  <a:srgbClr val="000000">
                    <a:alpha val="100000"/>
                  </a:srgbClr>
                </a:solidFill>
                <a:latin typeface="Arial" panose="020B0604020202020204"/>
                <a:ea typeface="Arial" panose="020B0604020202020204"/>
                <a:cs typeface="Arial" panose="020B0604020202020204"/>
              </a:rPr>
              <a:t>20W</a:t>
            </a:r>
            <a:endParaRPr sz="1400" dirty="0">
              <a:latin typeface="Arial" panose="020B0604020202020204"/>
              <a:ea typeface="Arial" panose="020B0604020202020204"/>
              <a:cs typeface="Arial" panose="020B0604020202020204"/>
            </a:endParaRPr>
          </a:p>
        </p:txBody>
      </p:sp>
      <p:sp>
        <p:nvSpPr>
          <p:cNvPr id="230" name="textbox 230"/>
          <p:cNvSpPr/>
          <p:nvPr/>
        </p:nvSpPr>
        <p:spPr>
          <a:xfrm>
            <a:off x="415925" y="5200650"/>
            <a:ext cx="1710690" cy="548005"/>
          </a:xfrm>
          <a:prstGeom prst="rect">
            <a:avLst/>
          </a:prstGeom>
          <a:noFill/>
          <a:ln w="0" cap="flat">
            <a:noFill/>
            <a:prstDash val="solid"/>
            <a:miter lim="0"/>
          </a:ln>
        </p:spPr>
        <p:txBody>
          <a:bodyPr vert="horz" wrap="square" lIns="0" tIns="0" rIns="0" bIns="0"/>
          <a:lstStyle/>
          <a:p>
            <a:pPr algn="l" rtl="0" eaLnBrk="0">
              <a:lnSpc>
                <a:spcPct val="90000"/>
              </a:lnSpc>
            </a:pPr>
            <a:endParaRPr sz="100" dirty="0">
              <a:latin typeface="Arial" panose="020B0604020202020204"/>
              <a:ea typeface="Arial" panose="020B0604020202020204"/>
              <a:cs typeface="Arial" panose="020B0604020202020204"/>
            </a:endParaRPr>
          </a:p>
          <a:p>
            <a:pPr marL="12700" algn="l" rtl="0" eaLnBrk="0">
              <a:lnSpc>
                <a:spcPct val="91000"/>
              </a:lnSpc>
            </a:pPr>
            <a:r>
              <a:rPr lang="en-US" sz="1400" kern="0" spc="60" dirty="0">
                <a:solidFill>
                  <a:srgbClr val="000000">
                    <a:alpha val="100000"/>
                  </a:srgbClr>
                </a:solidFill>
                <a:latin typeface="Arial" panose="020B0604020202020204"/>
                <a:ea typeface="Arial" panose="020B0604020202020204"/>
                <a:cs typeface="Arial" panose="020B0604020202020204"/>
              </a:rPr>
              <a:t>   6</a:t>
            </a:r>
            <a:r>
              <a:rPr sz="1400" kern="0" spc="60" dirty="0">
                <a:solidFill>
                  <a:srgbClr val="000000">
                    <a:alpha val="100000"/>
                  </a:srgbClr>
                </a:solidFill>
                <a:latin typeface="Arial" panose="020B0604020202020204"/>
                <a:ea typeface="Arial" panose="020B0604020202020204"/>
                <a:cs typeface="Arial" panose="020B0604020202020204"/>
              </a:rPr>
              <a:t>   </a:t>
            </a:r>
            <a:r>
              <a:rPr sz="1400" kern="0" spc="-20" dirty="0">
                <a:solidFill>
                  <a:srgbClr val="000000">
                    <a:alpha val="100000"/>
                  </a:srgbClr>
                </a:solidFill>
                <a:latin typeface="微软雅黑"/>
                <a:ea typeface="微软雅黑"/>
                <a:cs typeface="微软雅黑"/>
              </a:rPr>
              <a:t>温度探测器</a:t>
            </a:r>
            <a:endParaRPr sz="1400" kern="0" spc="-20" dirty="0">
              <a:solidFill>
                <a:srgbClr val="000000">
                  <a:alpha val="100000"/>
                </a:srgbClr>
              </a:solidFill>
              <a:latin typeface="微软雅黑"/>
              <a:ea typeface="微软雅黑"/>
              <a:cs typeface="微软雅黑"/>
            </a:endParaRPr>
          </a:p>
          <a:p>
            <a:pPr marL="12700" algn="l" rtl="0" eaLnBrk="0">
              <a:lnSpc>
                <a:spcPct val="91000"/>
              </a:lnSpc>
            </a:pPr>
            <a:r>
              <a:rPr sz="1400" kern="0" spc="-20" dirty="0">
                <a:solidFill>
                  <a:srgbClr val="000000">
                    <a:alpha val="100000"/>
                  </a:srgbClr>
                </a:solidFill>
                <a:latin typeface="微软雅黑"/>
                <a:ea typeface="微软雅黑"/>
                <a:cs typeface="微软雅黑"/>
              </a:rPr>
              <a:t> </a:t>
            </a:r>
            <a:r>
              <a:rPr lang="en-US" sz="1400" kern="0" spc="-20" dirty="0">
                <a:solidFill>
                  <a:srgbClr val="000000">
                    <a:alpha val="100000"/>
                  </a:srgbClr>
                </a:solidFill>
                <a:latin typeface="微软雅黑"/>
                <a:ea typeface="微软雅黑"/>
                <a:cs typeface="微软雅黑"/>
              </a:rPr>
              <a:t>           [</a:t>
            </a:r>
            <a:r>
              <a:rPr lang="zh-CN" altLang="en-US" sz="1400" kern="0" spc="-20" dirty="0">
                <a:solidFill>
                  <a:srgbClr val="000000">
                    <a:alpha val="100000"/>
                  </a:srgbClr>
                </a:solidFill>
                <a:latin typeface="微软雅黑"/>
                <a:ea typeface="微软雅黑"/>
                <a:cs typeface="微软雅黑"/>
              </a:rPr>
              <a:t>可选</a:t>
            </a:r>
            <a:r>
              <a:rPr lang="en-US" sz="1400" kern="0" spc="-20" dirty="0">
                <a:solidFill>
                  <a:srgbClr val="000000">
                    <a:alpha val="100000"/>
                  </a:srgbClr>
                </a:solidFill>
                <a:latin typeface="微软雅黑"/>
                <a:ea typeface="微软雅黑"/>
                <a:cs typeface="微软雅黑"/>
              </a:rPr>
              <a:t>]</a:t>
            </a:r>
            <a:endParaRPr lang="en-US" sz="1400" kern="0" spc="-20" dirty="0">
              <a:solidFill>
                <a:srgbClr val="000000">
                  <a:alpha val="100000"/>
                </a:srgbClr>
              </a:solidFill>
              <a:latin typeface="微软雅黑"/>
              <a:ea typeface="微软雅黑"/>
              <a:cs typeface="微软雅黑"/>
            </a:endParaRPr>
          </a:p>
        </p:txBody>
      </p:sp>
      <p:sp>
        <p:nvSpPr>
          <p:cNvPr id="232" name="textbox 232"/>
          <p:cNvSpPr/>
          <p:nvPr/>
        </p:nvSpPr>
        <p:spPr>
          <a:xfrm>
            <a:off x="548196" y="3870777"/>
            <a:ext cx="1289050" cy="219709"/>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91000"/>
              </a:lnSpc>
            </a:pPr>
            <a:r>
              <a:rPr lang="en-US" sz="1400" kern="0" spc="-20" dirty="0">
                <a:solidFill>
                  <a:srgbClr val="000000">
                    <a:alpha val="100000"/>
                  </a:srgbClr>
                </a:solidFill>
                <a:latin typeface="微软雅黑"/>
                <a:ea typeface="微软雅黑"/>
                <a:cs typeface="微软雅黑"/>
              </a:rPr>
              <a:t>4    </a:t>
            </a:r>
            <a:r>
              <a:rPr sz="1400" kern="0" spc="-20" dirty="0">
                <a:solidFill>
                  <a:srgbClr val="000000">
                    <a:alpha val="100000"/>
                  </a:srgbClr>
                </a:solidFill>
                <a:latin typeface="微软雅黑"/>
                <a:ea typeface="微软雅黑"/>
                <a:cs typeface="微软雅黑"/>
              </a:rPr>
              <a:t>声光报警器</a:t>
            </a:r>
            <a:endParaRPr sz="1400" dirty="0">
              <a:latin typeface="微软雅黑"/>
              <a:ea typeface="微软雅黑"/>
              <a:cs typeface="微软雅黑"/>
            </a:endParaRPr>
          </a:p>
        </p:txBody>
      </p:sp>
      <p:sp>
        <p:nvSpPr>
          <p:cNvPr id="234" name="textbox 234"/>
          <p:cNvSpPr/>
          <p:nvPr/>
        </p:nvSpPr>
        <p:spPr>
          <a:xfrm>
            <a:off x="560151" y="1503318"/>
            <a:ext cx="1099185" cy="219709"/>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ct val="91000"/>
              </a:lnSpc>
            </a:pPr>
            <a:r>
              <a:rPr sz="1400" kern="0" spc="-50" dirty="0">
                <a:solidFill>
                  <a:srgbClr val="000000">
                    <a:alpha val="100000"/>
                  </a:srgbClr>
                </a:solidFill>
                <a:latin typeface="Arial" panose="020B0604020202020204"/>
                <a:ea typeface="Arial" panose="020B0604020202020204"/>
                <a:cs typeface="Arial" panose="020B0604020202020204"/>
              </a:rPr>
              <a:t>1</a:t>
            </a:r>
            <a:r>
              <a:rPr sz="1400" kern="0" spc="10" dirty="0">
                <a:solidFill>
                  <a:srgbClr val="000000">
                    <a:alpha val="100000"/>
                  </a:srgbClr>
                </a:solidFill>
                <a:latin typeface="Arial" panose="020B0604020202020204"/>
                <a:ea typeface="Arial" panose="020B0604020202020204"/>
                <a:cs typeface="Arial" panose="020B0604020202020204"/>
              </a:rPr>
              <a:t>         </a:t>
            </a:r>
            <a:r>
              <a:rPr sz="1400" kern="0" spc="-50" dirty="0">
                <a:solidFill>
                  <a:srgbClr val="000000">
                    <a:alpha val="100000"/>
                  </a:srgbClr>
                </a:solidFill>
                <a:latin typeface="微软雅黑"/>
                <a:ea typeface="微软雅黑"/>
                <a:cs typeface="微软雅黑"/>
              </a:rPr>
              <a:t>交换机</a:t>
            </a:r>
            <a:endParaRPr sz="1400" dirty="0">
              <a:latin typeface="微软雅黑"/>
              <a:ea typeface="微软雅黑"/>
              <a:cs typeface="微软雅黑"/>
            </a:endParaRPr>
          </a:p>
        </p:txBody>
      </p:sp>
      <p:sp>
        <p:nvSpPr>
          <p:cNvPr id="236" name="textbox 236"/>
          <p:cNvSpPr/>
          <p:nvPr/>
        </p:nvSpPr>
        <p:spPr>
          <a:xfrm>
            <a:off x="415109" y="1124858"/>
            <a:ext cx="379095" cy="219709"/>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ct val="91000"/>
              </a:lnSpc>
            </a:pPr>
            <a:r>
              <a:rPr sz="1400" b="1" kern="0" spc="-20" dirty="0">
                <a:solidFill>
                  <a:srgbClr val="000000">
                    <a:alpha val="100000"/>
                  </a:srgbClr>
                </a:solidFill>
                <a:latin typeface="微软雅黑"/>
                <a:ea typeface="微软雅黑"/>
                <a:cs typeface="微软雅黑"/>
              </a:rPr>
              <a:t>序号</a:t>
            </a:r>
            <a:endParaRPr sz="1400" dirty="0">
              <a:latin typeface="微软雅黑"/>
              <a:ea typeface="微软雅黑"/>
              <a:cs typeface="微软雅黑"/>
            </a:endParaRPr>
          </a:p>
        </p:txBody>
      </p:sp>
      <p:sp>
        <p:nvSpPr>
          <p:cNvPr id="238" name="textbox 238"/>
          <p:cNvSpPr/>
          <p:nvPr/>
        </p:nvSpPr>
        <p:spPr>
          <a:xfrm>
            <a:off x="3681984" y="1128784"/>
            <a:ext cx="378459" cy="215900"/>
          </a:xfrm>
          <a:prstGeom prst="rect">
            <a:avLst/>
          </a:prstGeom>
          <a:noFill/>
          <a:ln w="0" cap="flat">
            <a:noFill/>
            <a:prstDash val="solid"/>
            <a:miter lim="0"/>
          </a:ln>
        </p:spPr>
        <p:txBody>
          <a:bodyPr vert="horz" wrap="square" lIns="0" tIns="0" rIns="0" bIns="0"/>
          <a:lstStyle/>
          <a:p>
            <a:pPr algn="l" rtl="0" eaLnBrk="0">
              <a:lnSpc>
                <a:spcPct val="86000"/>
              </a:lnSpc>
            </a:pPr>
            <a:endParaRPr sz="100" dirty="0">
              <a:latin typeface="Arial" panose="020B0604020202020204"/>
              <a:ea typeface="Arial" panose="020B0604020202020204"/>
              <a:cs typeface="Arial" panose="020B0604020202020204"/>
            </a:endParaRPr>
          </a:p>
          <a:p>
            <a:pPr marL="12700" algn="l" rtl="0" eaLnBrk="0">
              <a:lnSpc>
                <a:spcPct val="89000"/>
              </a:lnSpc>
            </a:pPr>
            <a:r>
              <a:rPr sz="1400" b="1" kern="0" spc="-20" dirty="0">
                <a:solidFill>
                  <a:srgbClr val="000000">
                    <a:alpha val="100000"/>
                  </a:srgbClr>
                </a:solidFill>
                <a:latin typeface="微软雅黑"/>
                <a:ea typeface="微软雅黑"/>
                <a:cs typeface="微软雅黑"/>
              </a:rPr>
              <a:t>型号</a:t>
            </a:r>
            <a:endParaRPr sz="1400" dirty="0">
              <a:latin typeface="微软雅黑"/>
              <a:ea typeface="微软雅黑"/>
              <a:cs typeface="微软雅黑"/>
            </a:endParaRPr>
          </a:p>
        </p:txBody>
      </p:sp>
      <p:sp>
        <p:nvSpPr>
          <p:cNvPr id="2" name="textbox 234"/>
          <p:cNvSpPr/>
          <p:nvPr/>
        </p:nvSpPr>
        <p:spPr>
          <a:xfrm>
            <a:off x="825581" y="2166893"/>
            <a:ext cx="1099185" cy="219709"/>
          </a:xfrm>
          <a:prstGeom prst="rect">
            <a:avLst/>
          </a:prstGeom>
          <a:noFill/>
          <a:ln w="0" cap="flat">
            <a:noFill/>
            <a:prstDash val="solid"/>
            <a:miter lim="0"/>
          </a:ln>
        </p:spPr>
        <p:txBody>
          <a:bodyPr vert="horz" wrap="square" lIns="0" tIns="0" rIns="0" bIns="0"/>
          <a:p>
            <a:pPr algn="l" rtl="0" eaLnBrk="0">
              <a:lnSpc>
                <a:spcPct val="83000"/>
              </a:lnSpc>
            </a:pPr>
            <a:r>
              <a:rPr lang="zh-CN" sz="1400" dirty="0">
                <a:latin typeface="微软雅黑"/>
                <a:ea typeface="微软雅黑"/>
                <a:cs typeface="微软雅黑"/>
              </a:rPr>
              <a:t>边缘计算盒子</a:t>
            </a:r>
            <a:endParaRPr lang="zh-CN" sz="1400" dirty="0">
              <a:latin typeface="微软雅黑"/>
              <a:ea typeface="微软雅黑"/>
              <a:cs typeface="微软雅黑"/>
            </a:endParaRPr>
          </a:p>
        </p:txBody>
      </p:sp>
      <p:pic>
        <p:nvPicPr>
          <p:cNvPr id="4" name="图片 3"/>
          <p:cNvPicPr>
            <a:picLocks noChangeAspect="1"/>
          </p:cNvPicPr>
          <p:nvPr/>
        </p:nvPicPr>
        <p:blipFill>
          <a:blip r:embed="rId6"/>
          <a:srcRect l="8473" t="15359" r="8485" b="10251"/>
          <a:stretch>
            <a:fillRect/>
          </a:stretch>
        </p:blipFill>
        <p:spPr>
          <a:xfrm>
            <a:off x="6256655" y="2962910"/>
            <a:ext cx="2586990" cy="1622425"/>
          </a:xfrm>
          <a:prstGeom prst="rect">
            <a:avLst/>
          </a:prstGeom>
        </p:spPr>
      </p:pic>
      <p:sp>
        <p:nvSpPr>
          <p:cNvPr id="5" name="文本框 4"/>
          <p:cNvSpPr txBox="1"/>
          <p:nvPr/>
        </p:nvSpPr>
        <p:spPr>
          <a:xfrm>
            <a:off x="11200765" y="5118735"/>
            <a:ext cx="309880" cy="368300"/>
          </a:xfrm>
          <a:prstGeom prst="rect">
            <a:avLst/>
          </a:prstGeom>
          <a:noFill/>
        </p:spPr>
        <p:txBody>
          <a:bodyPr wrap="none" rtlCol="0">
            <a:spAutoFit/>
          </a:bodyPr>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0"/>
          <p:cNvGrpSpPr/>
          <p:nvPr/>
        </p:nvGrpSpPr>
        <p:grpSpPr>
          <a:xfrm rot="21600000">
            <a:off x="6851977" y="2522220"/>
            <a:ext cx="5145077" cy="1050035"/>
            <a:chOff x="0" y="0"/>
            <a:chExt cx="5145077" cy="1050035"/>
          </a:xfrm>
        </p:grpSpPr>
        <p:sp>
          <p:nvSpPr>
            <p:cNvPr id="242" name="rect 242"/>
            <p:cNvSpPr/>
            <p:nvPr/>
          </p:nvSpPr>
          <p:spPr>
            <a:xfrm>
              <a:off x="432742" y="0"/>
              <a:ext cx="4712334" cy="1050035"/>
            </a:xfrm>
            <a:prstGeom prst="rect">
              <a:avLst/>
            </a:prstGeom>
            <a:solidFill>
              <a:srgbClr val="BFCEEA">
                <a:alpha val="20000"/>
              </a:srgbClr>
            </a:solidFill>
            <a:ln w="0" cap="flat">
              <a:noFill/>
              <a:prstDash val="solid"/>
              <a:miter lim="0"/>
            </a:ln>
          </p:spPr>
          <p:txBody>
            <a:bodyPr rtlCol="0"/>
            <a:lstStyle/>
            <a:p>
              <a:pPr algn="ctr"/>
              <a:endParaRPr lang="zh-CN" altLang="en-US"/>
            </a:p>
          </p:txBody>
        </p:sp>
        <p:sp>
          <p:nvSpPr>
            <p:cNvPr id="244" name="textbox 244"/>
            <p:cNvSpPr/>
            <p:nvPr/>
          </p:nvSpPr>
          <p:spPr>
            <a:xfrm>
              <a:off x="879248" y="64211"/>
              <a:ext cx="4107179" cy="89408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2375"/>
                </a:lnSpc>
              </a:pPr>
              <a:r>
                <a:rPr sz="1700" b="1" kern="0" spc="0" dirty="0">
                  <a:solidFill>
                    <a:srgbClr val="000000">
                      <a:alpha val="100000"/>
                    </a:srgbClr>
                  </a:solidFill>
                  <a:latin typeface="微软雅黑"/>
                  <a:ea typeface="微软雅黑"/>
                  <a:cs typeface="微软雅黑"/>
                </a:rPr>
                <a:t>A</a:t>
              </a:r>
              <a:r>
                <a:rPr sz="1700" b="1" kern="0" spc="-350" dirty="0">
                  <a:solidFill>
                    <a:srgbClr val="000000">
                      <a:alpha val="100000"/>
                    </a:srgbClr>
                  </a:solidFill>
                  <a:latin typeface="微软雅黑"/>
                  <a:ea typeface="微软雅黑"/>
                  <a:cs typeface="微软雅黑"/>
                </a:rPr>
                <a:t> </a:t>
              </a:r>
              <a:r>
                <a:rPr sz="1700" b="1" kern="0" spc="0" dirty="0">
                  <a:solidFill>
                    <a:srgbClr val="000000">
                      <a:alpha val="100000"/>
                    </a:srgbClr>
                  </a:solidFill>
                  <a:latin typeface="微软雅黑"/>
                  <a:ea typeface="微软雅黑"/>
                  <a:cs typeface="微软雅黑"/>
                </a:rPr>
                <a:t>I</a:t>
              </a:r>
              <a:r>
                <a:rPr sz="1700" b="1" kern="0" spc="70" dirty="0">
                  <a:solidFill>
                    <a:srgbClr val="000000">
                      <a:alpha val="100000"/>
                    </a:srgbClr>
                  </a:solidFill>
                  <a:latin typeface="微软雅黑"/>
                  <a:ea typeface="微软雅黑"/>
                  <a:cs typeface="微软雅黑"/>
                </a:rPr>
                <a:t>图像、</a:t>
              </a:r>
              <a:r>
                <a:rPr sz="1700" b="1" kern="0" spc="-390" dirty="0">
                  <a:solidFill>
                    <a:srgbClr val="000000">
                      <a:alpha val="100000"/>
                    </a:srgbClr>
                  </a:solidFill>
                  <a:latin typeface="微软雅黑"/>
                  <a:ea typeface="微软雅黑"/>
                  <a:cs typeface="微软雅黑"/>
                </a:rPr>
                <a:t> </a:t>
              </a:r>
              <a:r>
                <a:rPr sz="1700" b="1" kern="0" spc="70" dirty="0">
                  <a:solidFill>
                    <a:srgbClr val="000000">
                      <a:alpha val="100000"/>
                    </a:srgbClr>
                  </a:solidFill>
                  <a:latin typeface="微软雅黑"/>
                  <a:ea typeface="微软雅黑"/>
                  <a:cs typeface="微软雅黑"/>
                </a:rPr>
                <a:t>温度研判</a:t>
              </a:r>
              <a:endParaRPr sz="1700" dirty="0">
                <a:latin typeface="微软雅黑"/>
                <a:ea typeface="微软雅黑"/>
                <a:cs typeface="微软雅黑"/>
              </a:endParaRPr>
            </a:p>
            <a:p>
              <a:pPr algn="l" rtl="0" eaLnBrk="0">
                <a:lnSpc>
                  <a:spcPct val="101000"/>
                </a:lnSpc>
              </a:pPr>
              <a:endParaRPr sz="400" dirty="0">
                <a:latin typeface="Arial" panose="020B0604020202020204"/>
                <a:ea typeface="Arial" panose="020B0604020202020204"/>
                <a:cs typeface="Arial" panose="020B0604020202020204"/>
              </a:endParaRPr>
            </a:p>
            <a:p>
              <a:pPr marL="12700" algn="l" rtl="0" eaLnBrk="0">
                <a:lnSpc>
                  <a:spcPct val="138000"/>
                </a:lnSpc>
                <a:spcBef>
                  <a:spcPts val="5"/>
                </a:spcBef>
              </a:pPr>
              <a:r>
                <a:rPr sz="1200" kern="0" spc="-10" dirty="0">
                  <a:solidFill>
                    <a:srgbClr val="262626">
                      <a:alpha val="100000"/>
                    </a:srgbClr>
                  </a:solidFill>
                  <a:latin typeface="微软雅黑"/>
                  <a:ea typeface="微软雅黑"/>
                  <a:cs typeface="微软雅黑"/>
                </a:rPr>
                <a:t>通过AI对服务器上的视频流进行研判</a:t>
              </a:r>
              <a:r>
                <a:rPr sz="1200" kern="0" spc="-120" dirty="0">
                  <a:solidFill>
                    <a:srgbClr val="262626">
                      <a:alpha val="100000"/>
                    </a:srgbClr>
                  </a:solidFill>
                  <a:latin typeface="微软雅黑"/>
                  <a:ea typeface="微软雅黑"/>
                  <a:cs typeface="微软雅黑"/>
                </a:rPr>
                <a:t> </a:t>
              </a:r>
              <a:r>
                <a:rPr sz="1200" kern="0" spc="-10" dirty="0">
                  <a:solidFill>
                    <a:srgbClr val="262626">
                      <a:alpha val="100000"/>
                    </a:srgbClr>
                  </a:solidFill>
                  <a:latin typeface="微软雅黑"/>
                  <a:ea typeface="微软雅黑"/>
                  <a:cs typeface="微软雅黑"/>
                </a:rPr>
                <a:t>，识别出明火、烟雾后</a:t>
              </a:r>
              <a:r>
                <a:rPr sz="1200" kern="0" spc="0" dirty="0">
                  <a:solidFill>
                    <a:srgbClr val="262626">
                      <a:alpha val="100000"/>
                    </a:srgbClr>
                  </a:solidFill>
                  <a:latin typeface="微软雅黑"/>
                  <a:ea typeface="微软雅黑"/>
                  <a:cs typeface="微软雅黑"/>
                </a:rPr>
                <a:t>    </a:t>
              </a:r>
              <a:r>
                <a:rPr sz="1200" kern="0" spc="-30" dirty="0">
                  <a:solidFill>
                    <a:srgbClr val="262626">
                      <a:alpha val="100000"/>
                    </a:srgbClr>
                  </a:solidFill>
                  <a:latin typeface="微软雅黑"/>
                  <a:ea typeface="微软雅黑"/>
                  <a:cs typeface="微软雅黑"/>
                </a:rPr>
                <a:t>在终端上实现异常告警。通过阀值设置对异常温度</a:t>
              </a:r>
              <a:r>
                <a:rPr sz="1200" kern="0" spc="-40" dirty="0">
                  <a:solidFill>
                    <a:srgbClr val="262626">
                      <a:alpha val="100000"/>
                    </a:srgbClr>
                  </a:solidFill>
                  <a:latin typeface="微软雅黑"/>
                  <a:ea typeface="微软雅黑"/>
                  <a:cs typeface="微软雅黑"/>
                </a:rPr>
                <a:t>进行告警。</a:t>
              </a:r>
              <a:endParaRPr sz="1200" dirty="0">
                <a:latin typeface="微软雅黑"/>
                <a:ea typeface="微软雅黑"/>
                <a:cs typeface="微软雅黑"/>
              </a:endParaRPr>
            </a:p>
          </p:txBody>
        </p:sp>
        <p:pic>
          <p:nvPicPr>
            <p:cNvPr id="246" name="picture 246"/>
            <p:cNvPicPr>
              <a:picLocks noChangeAspect="1"/>
            </p:cNvPicPr>
            <p:nvPr/>
          </p:nvPicPr>
          <p:blipFill>
            <a:blip r:embed="rId1"/>
            <a:stretch>
              <a:fillRect/>
            </a:stretch>
          </p:blipFill>
          <p:spPr>
            <a:xfrm rot="21600000">
              <a:off x="0" y="176796"/>
              <a:ext cx="801160" cy="838136"/>
            </a:xfrm>
            <a:prstGeom prst="rect">
              <a:avLst/>
            </a:prstGeom>
          </p:spPr>
        </p:pic>
      </p:grpSp>
      <p:grpSp>
        <p:nvGrpSpPr>
          <p:cNvPr id="22" name="group 22"/>
          <p:cNvGrpSpPr/>
          <p:nvPr/>
        </p:nvGrpSpPr>
        <p:grpSpPr>
          <a:xfrm rot="21600000">
            <a:off x="6851977" y="3832225"/>
            <a:ext cx="5145077" cy="1049146"/>
            <a:chOff x="0" y="0"/>
            <a:chExt cx="5145077" cy="1049146"/>
          </a:xfrm>
        </p:grpSpPr>
        <p:sp>
          <p:nvSpPr>
            <p:cNvPr id="248" name="rect 248"/>
            <p:cNvSpPr/>
            <p:nvPr/>
          </p:nvSpPr>
          <p:spPr>
            <a:xfrm>
              <a:off x="432742" y="0"/>
              <a:ext cx="4712334" cy="1049146"/>
            </a:xfrm>
            <a:prstGeom prst="rect">
              <a:avLst/>
            </a:prstGeom>
            <a:solidFill>
              <a:srgbClr val="BFCEEA">
                <a:alpha val="20000"/>
              </a:srgbClr>
            </a:solidFill>
            <a:ln w="0" cap="flat">
              <a:noFill/>
              <a:prstDash val="solid"/>
              <a:miter lim="0"/>
            </a:ln>
          </p:spPr>
          <p:txBody>
            <a:bodyPr rtlCol="0"/>
            <a:lstStyle/>
            <a:p>
              <a:pPr algn="ctr"/>
              <a:endParaRPr lang="zh-CN" altLang="en-US"/>
            </a:p>
          </p:txBody>
        </p:sp>
        <p:sp>
          <p:nvSpPr>
            <p:cNvPr id="250" name="textbox 250"/>
            <p:cNvSpPr/>
            <p:nvPr/>
          </p:nvSpPr>
          <p:spPr>
            <a:xfrm>
              <a:off x="880011" y="111353"/>
              <a:ext cx="3942079" cy="845819"/>
            </a:xfrm>
            <a:prstGeom prst="rect">
              <a:avLst/>
            </a:prstGeom>
            <a:noFill/>
            <a:ln w="0" cap="flat">
              <a:noFill/>
              <a:prstDash val="solid"/>
              <a:miter lim="0"/>
            </a:ln>
          </p:spPr>
          <p:txBody>
            <a:bodyPr vert="horz" wrap="square" lIns="0" tIns="0" rIns="0" bIns="0"/>
            <a:lstStyle/>
            <a:p>
              <a:pPr algn="l" rtl="0" eaLnBrk="0">
                <a:lnSpc>
                  <a:spcPct val="75000"/>
                </a:lnSpc>
              </a:pPr>
              <a:endParaRPr sz="100" dirty="0">
                <a:latin typeface="Arial" panose="020B0604020202020204"/>
                <a:ea typeface="Arial" panose="020B0604020202020204"/>
                <a:cs typeface="Arial" panose="020B0604020202020204"/>
              </a:endParaRPr>
            </a:p>
            <a:p>
              <a:pPr marL="15240" algn="l" rtl="0" eaLnBrk="0">
                <a:lnSpc>
                  <a:spcPct val="96000"/>
                </a:lnSpc>
              </a:pPr>
              <a:r>
                <a:rPr sz="1700" b="1" kern="0" spc="90" dirty="0">
                  <a:solidFill>
                    <a:srgbClr val="000000">
                      <a:alpha val="100000"/>
                    </a:srgbClr>
                  </a:solidFill>
                  <a:latin typeface="微软雅黑"/>
                  <a:ea typeface="微软雅黑"/>
                  <a:cs typeface="微软雅黑"/>
                </a:rPr>
                <a:t>异常报警及处理</a:t>
              </a:r>
              <a:endParaRPr sz="1700" dirty="0">
                <a:latin typeface="微软雅黑"/>
                <a:ea typeface="微软雅黑"/>
                <a:cs typeface="微软雅黑"/>
              </a:endParaRPr>
            </a:p>
            <a:p>
              <a:pPr algn="l" rtl="0" eaLnBrk="0">
                <a:lnSpc>
                  <a:spcPct val="133000"/>
                </a:lnSpc>
              </a:pPr>
              <a:endParaRPr sz="300" dirty="0">
                <a:latin typeface="Arial" panose="020B0604020202020204"/>
                <a:ea typeface="Arial" panose="020B0604020202020204"/>
                <a:cs typeface="Arial" panose="020B0604020202020204"/>
              </a:endParaRPr>
            </a:p>
            <a:p>
              <a:pPr marL="12700" indent="-635" algn="l" rtl="0" eaLnBrk="0">
                <a:lnSpc>
                  <a:spcPct val="140000"/>
                </a:lnSpc>
                <a:spcBef>
                  <a:spcPts val="0"/>
                </a:spcBef>
              </a:pPr>
              <a:r>
                <a:rPr sz="1200" kern="0" spc="-10" dirty="0">
                  <a:solidFill>
                    <a:srgbClr val="262626">
                      <a:alpha val="100000"/>
                    </a:srgbClr>
                  </a:solidFill>
                  <a:latin typeface="微软雅黑"/>
                  <a:ea typeface="微软雅黑"/>
                  <a:cs typeface="微软雅黑"/>
                </a:rPr>
                <a:t>终端APP接收到异常事件告警后</a:t>
              </a:r>
              <a:r>
                <a:rPr sz="1200" kern="0" spc="-170" dirty="0">
                  <a:solidFill>
                    <a:srgbClr val="262626">
                      <a:alpha val="100000"/>
                    </a:srgbClr>
                  </a:solidFill>
                  <a:latin typeface="微软雅黑"/>
                  <a:ea typeface="微软雅黑"/>
                  <a:cs typeface="微软雅黑"/>
                </a:rPr>
                <a:t> </a:t>
              </a:r>
              <a:r>
                <a:rPr sz="1200" kern="0" spc="-20" dirty="0">
                  <a:solidFill>
                    <a:srgbClr val="262626">
                      <a:alpha val="100000"/>
                    </a:srgbClr>
                  </a:solidFill>
                  <a:latin typeface="微软雅黑"/>
                  <a:ea typeface="微软雅黑"/>
                  <a:cs typeface="微软雅黑"/>
                </a:rPr>
                <a:t>，安全管理人员做出相应，</a:t>
              </a:r>
              <a:r>
                <a:rPr sz="1200" kern="0" spc="0" dirty="0">
                  <a:solidFill>
                    <a:srgbClr val="262626">
                      <a:alpha val="100000"/>
                    </a:srgbClr>
                  </a:solidFill>
                  <a:latin typeface="微软雅黑"/>
                  <a:ea typeface="微软雅黑"/>
                  <a:cs typeface="微软雅黑"/>
                </a:rPr>
                <a:t> </a:t>
              </a:r>
              <a:r>
                <a:rPr sz="1200" kern="0" spc="-10" dirty="0">
                  <a:solidFill>
                    <a:srgbClr val="262626">
                      <a:alpha val="100000"/>
                    </a:srgbClr>
                  </a:solidFill>
                  <a:latin typeface="微软雅黑"/>
                  <a:ea typeface="微软雅黑"/>
                  <a:cs typeface="微软雅黑"/>
                </a:rPr>
                <a:t>并在APP上完成相应操作</a:t>
              </a:r>
              <a:r>
                <a:rPr sz="1200" kern="0" spc="-180" dirty="0">
                  <a:solidFill>
                    <a:srgbClr val="262626">
                      <a:alpha val="100000"/>
                    </a:srgbClr>
                  </a:solidFill>
                  <a:latin typeface="微软雅黑"/>
                  <a:ea typeface="微软雅黑"/>
                  <a:cs typeface="微软雅黑"/>
                </a:rPr>
                <a:t> </a:t>
              </a:r>
              <a:r>
                <a:rPr sz="1200" kern="0" spc="-10" dirty="0">
                  <a:solidFill>
                    <a:srgbClr val="262626">
                      <a:alpha val="100000"/>
                    </a:srgbClr>
                  </a:solidFill>
                  <a:latin typeface="微软雅黑"/>
                  <a:ea typeface="微软雅黑"/>
                  <a:cs typeface="微软雅黑"/>
                </a:rPr>
                <a:t>，实现异常处理闭环</a:t>
              </a:r>
              <a:r>
                <a:rPr sz="1200" kern="0" spc="-20" dirty="0">
                  <a:solidFill>
                    <a:srgbClr val="262626">
                      <a:alpha val="100000"/>
                    </a:srgbClr>
                  </a:solidFill>
                  <a:latin typeface="微软雅黑"/>
                  <a:ea typeface="微软雅黑"/>
                  <a:cs typeface="微软雅黑"/>
                </a:rPr>
                <a:t>。</a:t>
              </a:r>
              <a:endParaRPr sz="1200" dirty="0">
                <a:latin typeface="微软雅黑"/>
                <a:ea typeface="微软雅黑"/>
                <a:cs typeface="微软雅黑"/>
              </a:endParaRPr>
            </a:p>
          </p:txBody>
        </p:sp>
        <p:pic>
          <p:nvPicPr>
            <p:cNvPr id="252" name="picture 252"/>
            <p:cNvPicPr>
              <a:picLocks noChangeAspect="1"/>
            </p:cNvPicPr>
            <p:nvPr/>
          </p:nvPicPr>
          <p:blipFill>
            <a:blip r:embed="rId2"/>
            <a:stretch>
              <a:fillRect/>
            </a:stretch>
          </p:blipFill>
          <p:spPr>
            <a:xfrm rot="21600000">
              <a:off x="0" y="176161"/>
              <a:ext cx="801160" cy="838136"/>
            </a:xfrm>
            <a:prstGeom prst="rect">
              <a:avLst/>
            </a:prstGeom>
          </p:spPr>
        </p:pic>
      </p:grpSp>
      <p:grpSp>
        <p:nvGrpSpPr>
          <p:cNvPr id="24" name="group 24"/>
          <p:cNvGrpSpPr/>
          <p:nvPr/>
        </p:nvGrpSpPr>
        <p:grpSpPr>
          <a:xfrm rot="21600000">
            <a:off x="6851977" y="1196340"/>
            <a:ext cx="5145077" cy="1049019"/>
            <a:chOff x="0" y="0"/>
            <a:chExt cx="5145077" cy="1049019"/>
          </a:xfrm>
        </p:grpSpPr>
        <p:sp>
          <p:nvSpPr>
            <p:cNvPr id="254" name="rect 254"/>
            <p:cNvSpPr/>
            <p:nvPr/>
          </p:nvSpPr>
          <p:spPr>
            <a:xfrm>
              <a:off x="432742" y="0"/>
              <a:ext cx="4712334" cy="1049019"/>
            </a:xfrm>
            <a:prstGeom prst="rect">
              <a:avLst/>
            </a:prstGeom>
            <a:solidFill>
              <a:srgbClr val="BFCEEA">
                <a:alpha val="20000"/>
              </a:srgbClr>
            </a:solidFill>
            <a:ln w="0" cap="flat">
              <a:noFill/>
              <a:prstDash val="solid"/>
              <a:miter lim="0"/>
            </a:ln>
          </p:spPr>
          <p:txBody>
            <a:bodyPr rtlCol="0"/>
            <a:lstStyle/>
            <a:p>
              <a:pPr algn="ctr"/>
              <a:endParaRPr lang="zh-CN" altLang="en-US"/>
            </a:p>
          </p:txBody>
        </p:sp>
        <p:sp>
          <p:nvSpPr>
            <p:cNvPr id="256" name="textbox 256"/>
            <p:cNvSpPr/>
            <p:nvPr/>
          </p:nvSpPr>
          <p:spPr>
            <a:xfrm>
              <a:off x="879705" y="110490"/>
              <a:ext cx="3952875" cy="864235"/>
            </a:xfrm>
            <a:prstGeom prst="rect">
              <a:avLst/>
            </a:prstGeom>
            <a:noFill/>
            <a:ln w="0" cap="flat">
              <a:noFill/>
              <a:prstDash val="solid"/>
              <a:miter lim="0"/>
            </a:ln>
          </p:spPr>
          <p:txBody>
            <a:bodyPr vert="horz" wrap="square" lIns="0" tIns="0" rIns="0" bIns="0"/>
            <a:lstStyle/>
            <a:p>
              <a:pPr algn="l" rtl="0" eaLnBrk="0">
                <a:lnSpc>
                  <a:spcPct val="77000"/>
                </a:lnSpc>
              </a:pPr>
              <a:endParaRPr sz="100" dirty="0">
                <a:latin typeface="Arial" panose="020B0604020202020204"/>
                <a:ea typeface="Arial" panose="020B0604020202020204"/>
                <a:cs typeface="Arial" panose="020B0604020202020204"/>
              </a:endParaRPr>
            </a:p>
            <a:p>
              <a:pPr marL="13970" algn="l" rtl="0" eaLnBrk="0">
                <a:lnSpc>
                  <a:spcPct val="96000"/>
                </a:lnSpc>
              </a:pPr>
              <a:r>
                <a:rPr sz="1700" b="1" kern="0" spc="70" dirty="0">
                  <a:solidFill>
                    <a:srgbClr val="000000">
                      <a:alpha val="100000"/>
                    </a:srgbClr>
                  </a:solidFill>
                  <a:latin typeface="微软雅黑"/>
                  <a:ea typeface="微软雅黑"/>
                  <a:cs typeface="微软雅黑"/>
                </a:rPr>
                <a:t>视频</a:t>
              </a:r>
              <a:r>
                <a:rPr lang="zh-CN" sz="1700" b="1" kern="0" spc="70" dirty="0">
                  <a:solidFill>
                    <a:srgbClr val="000000">
                      <a:alpha val="100000"/>
                    </a:srgbClr>
                  </a:solidFill>
                  <a:latin typeface="微软雅黑"/>
                  <a:ea typeface="微软雅黑"/>
                  <a:cs typeface="微软雅黑"/>
                </a:rPr>
                <a:t>采集</a:t>
              </a:r>
              <a:endParaRPr sz="1700" dirty="0">
                <a:latin typeface="微软雅黑"/>
                <a:ea typeface="微软雅黑"/>
                <a:cs typeface="微软雅黑"/>
              </a:endParaRPr>
            </a:p>
            <a:p>
              <a:pPr algn="l" rtl="0" eaLnBrk="0">
                <a:lnSpc>
                  <a:spcPct val="112000"/>
                </a:lnSpc>
              </a:pPr>
              <a:endParaRPr sz="500" dirty="0">
                <a:latin typeface="Arial" panose="020B0604020202020204"/>
                <a:ea typeface="Arial" panose="020B0604020202020204"/>
                <a:cs typeface="Arial" panose="020B0604020202020204"/>
              </a:endParaRPr>
            </a:p>
            <a:p>
              <a:pPr marL="12700" indent="-635" algn="l" rtl="0" eaLnBrk="0">
                <a:lnSpc>
                  <a:spcPct val="138000"/>
                </a:lnSpc>
                <a:spcBef>
                  <a:spcPts val="5"/>
                </a:spcBef>
              </a:pPr>
              <a:r>
                <a:rPr sz="1200" kern="0" spc="-10" dirty="0">
                  <a:solidFill>
                    <a:srgbClr val="262626">
                      <a:alpha val="100000"/>
                    </a:srgbClr>
                  </a:solidFill>
                  <a:latin typeface="微软雅黑"/>
                  <a:ea typeface="微软雅黑"/>
                  <a:cs typeface="微软雅黑"/>
                </a:rPr>
                <a:t>通过视频监控、温度监控</a:t>
              </a:r>
              <a:r>
                <a:rPr sz="1200" kern="0" spc="-180" dirty="0">
                  <a:solidFill>
                    <a:srgbClr val="262626">
                      <a:alpha val="100000"/>
                    </a:srgbClr>
                  </a:solidFill>
                  <a:latin typeface="微软雅黑"/>
                  <a:ea typeface="微软雅黑"/>
                  <a:cs typeface="微软雅黑"/>
                </a:rPr>
                <a:t> </a:t>
              </a:r>
              <a:r>
                <a:rPr sz="1200" kern="0" spc="-10" dirty="0">
                  <a:solidFill>
                    <a:srgbClr val="262626">
                      <a:alpha val="100000"/>
                    </a:srgbClr>
                  </a:solidFill>
                  <a:latin typeface="微软雅黑"/>
                  <a:ea typeface="微软雅黑"/>
                  <a:cs typeface="微软雅黑"/>
                </a:rPr>
                <a:t>，对充电</a:t>
              </a:r>
              <a:r>
                <a:rPr sz="1200" kern="0" spc="-20" dirty="0">
                  <a:solidFill>
                    <a:srgbClr val="262626">
                      <a:alpha val="100000"/>
                    </a:srgbClr>
                  </a:solidFill>
                  <a:latin typeface="微软雅黑"/>
                  <a:ea typeface="微软雅黑"/>
                  <a:cs typeface="微软雅黑"/>
                </a:rPr>
                <a:t>区内情况进行实时采集，</a:t>
              </a:r>
              <a:r>
                <a:rPr sz="1200" kern="0" spc="0" dirty="0">
                  <a:solidFill>
                    <a:srgbClr val="262626">
                      <a:alpha val="100000"/>
                    </a:srgbClr>
                  </a:solidFill>
                  <a:latin typeface="微软雅黑"/>
                  <a:ea typeface="微软雅黑"/>
                  <a:cs typeface="微软雅黑"/>
                </a:rPr>
                <a:t> </a:t>
              </a:r>
              <a:r>
                <a:rPr sz="1200" kern="0" spc="-10" dirty="0">
                  <a:solidFill>
                    <a:srgbClr val="262626">
                      <a:alpha val="100000"/>
                    </a:srgbClr>
                  </a:solidFill>
                  <a:latin typeface="微软雅黑"/>
                  <a:ea typeface="微软雅黑"/>
                  <a:cs typeface="微软雅黑"/>
                </a:rPr>
                <a:t>并通过交换机、</a:t>
              </a:r>
              <a:r>
                <a:rPr sz="1200" kern="0" spc="-240" dirty="0">
                  <a:solidFill>
                    <a:srgbClr val="262626">
                      <a:alpha val="100000"/>
                    </a:srgbClr>
                  </a:solidFill>
                  <a:latin typeface="微软雅黑"/>
                  <a:ea typeface="微软雅黑"/>
                  <a:cs typeface="微软雅黑"/>
                </a:rPr>
                <a:t> </a:t>
              </a:r>
              <a:r>
                <a:rPr sz="1200" kern="0" spc="-10" dirty="0">
                  <a:solidFill>
                    <a:srgbClr val="262626">
                      <a:alpha val="100000"/>
                    </a:srgbClr>
                  </a:solidFill>
                  <a:latin typeface="微软雅黑"/>
                  <a:ea typeface="微软雅黑"/>
                  <a:cs typeface="微软雅黑"/>
                </a:rPr>
                <a:t>IOT传输</a:t>
              </a:r>
              <a:r>
                <a:rPr sz="1200" kern="0" spc="-20" dirty="0">
                  <a:solidFill>
                    <a:srgbClr val="262626">
                      <a:alpha val="100000"/>
                    </a:srgbClr>
                  </a:solidFill>
                  <a:latin typeface="微软雅黑"/>
                  <a:ea typeface="微软雅黑"/>
                  <a:cs typeface="微软雅黑"/>
                </a:rPr>
                <a:t>至服务器。</a:t>
              </a:r>
              <a:endParaRPr sz="1200" dirty="0">
                <a:latin typeface="微软雅黑"/>
                <a:ea typeface="微软雅黑"/>
                <a:cs typeface="微软雅黑"/>
              </a:endParaRPr>
            </a:p>
          </p:txBody>
        </p:sp>
        <p:pic>
          <p:nvPicPr>
            <p:cNvPr id="258" name="picture 258"/>
            <p:cNvPicPr>
              <a:picLocks noChangeAspect="1"/>
            </p:cNvPicPr>
            <p:nvPr/>
          </p:nvPicPr>
          <p:blipFill>
            <a:blip r:embed="rId3"/>
            <a:stretch>
              <a:fillRect/>
            </a:stretch>
          </p:blipFill>
          <p:spPr>
            <a:xfrm rot="21600000">
              <a:off x="0" y="164556"/>
              <a:ext cx="813678" cy="848234"/>
            </a:xfrm>
            <a:prstGeom prst="rect">
              <a:avLst/>
            </a:prstGeom>
          </p:spPr>
        </p:pic>
      </p:grpSp>
      <p:sp>
        <p:nvSpPr>
          <p:cNvPr id="260" name="rect 260"/>
          <p:cNvSpPr/>
          <p:nvPr/>
        </p:nvSpPr>
        <p:spPr>
          <a:xfrm>
            <a:off x="7284719" y="5106923"/>
            <a:ext cx="4712334" cy="1050035"/>
          </a:xfrm>
          <a:prstGeom prst="rect">
            <a:avLst/>
          </a:prstGeom>
          <a:solidFill>
            <a:srgbClr val="BFCEEA">
              <a:alpha val="20000"/>
            </a:srgbClr>
          </a:solidFill>
          <a:ln w="0" cap="flat">
            <a:noFill/>
            <a:prstDash val="solid"/>
            <a:miter lim="0"/>
          </a:ln>
        </p:spPr>
        <p:txBody>
          <a:bodyPr rtlCol="0"/>
          <a:lstStyle/>
          <a:p>
            <a:pPr algn="ctr"/>
            <a:endParaRPr lang="zh-CN" altLang="en-US"/>
          </a:p>
        </p:txBody>
      </p:sp>
      <p:sp>
        <p:nvSpPr>
          <p:cNvPr id="262" name="textbox 262"/>
          <p:cNvSpPr/>
          <p:nvPr/>
        </p:nvSpPr>
        <p:spPr>
          <a:xfrm>
            <a:off x="260708" y="307829"/>
            <a:ext cx="3550284" cy="619125"/>
          </a:xfrm>
          <a:prstGeom prst="rect">
            <a:avLst/>
          </a:prstGeom>
          <a:noFill/>
          <a:ln w="0" cap="flat">
            <a:noFill/>
            <a:prstDash val="solid"/>
            <a:miter lim="0"/>
          </a:ln>
        </p:spPr>
        <p:txBody>
          <a:bodyPr vert="horz" wrap="square" lIns="0" tIns="0" rIns="0" bIns="0"/>
          <a:lstStyle/>
          <a:p>
            <a:pPr algn="l" rtl="0" eaLnBrk="0">
              <a:lnSpc>
                <a:spcPct val="107000"/>
              </a:lnSpc>
            </a:pPr>
            <a:endParaRPr sz="400" dirty="0">
              <a:latin typeface="Arial" panose="020B0604020202020204"/>
              <a:ea typeface="Arial" panose="020B0604020202020204"/>
              <a:cs typeface="Arial" panose="020B0604020202020204"/>
            </a:endParaRPr>
          </a:p>
          <a:p>
            <a:pPr marL="564515" algn="l" rtl="0" eaLnBrk="0">
              <a:lnSpc>
                <a:spcPct val="91000"/>
              </a:lnSpc>
              <a:spcBef>
                <a:spcPts val="5"/>
              </a:spcBef>
              <a:tabLst>
                <a:tab pos="695325" algn="l"/>
              </a:tabLst>
            </a:pPr>
            <a:r>
              <a:rPr sz="3200" kern="0" spc="0" dirty="0">
                <a:solidFill>
                  <a:srgbClr val="000000">
                    <a:alpha val="100000"/>
                  </a:srgbClr>
                </a:solidFill>
                <a:latin typeface="微软雅黑"/>
                <a:ea typeface="微软雅黑"/>
                <a:cs typeface="微软雅黑"/>
              </a:rPr>
              <a:t>	</a:t>
            </a:r>
            <a:r>
              <a:rPr sz="3200" b="1" kern="0" spc="-10" dirty="0">
                <a:solidFill>
                  <a:srgbClr val="000000">
                    <a:alpha val="100000"/>
                  </a:srgbClr>
                </a:solidFill>
                <a:latin typeface="微软雅黑"/>
                <a:ea typeface="微软雅黑"/>
                <a:cs typeface="微软雅黑"/>
              </a:rPr>
              <a:t>产品设计拓扑图</a:t>
            </a:r>
            <a:endParaRPr sz="3200" dirty="0">
              <a:latin typeface="微软雅黑"/>
              <a:ea typeface="微软雅黑"/>
              <a:cs typeface="微软雅黑"/>
            </a:endParaRPr>
          </a:p>
        </p:txBody>
      </p:sp>
      <p:sp>
        <p:nvSpPr>
          <p:cNvPr id="264" name="path 264"/>
          <p:cNvSpPr/>
          <p:nvPr/>
        </p:nvSpPr>
        <p:spPr>
          <a:xfrm>
            <a:off x="273408" y="320529"/>
            <a:ext cx="551929" cy="551938"/>
          </a:xfrm>
          <a:custGeom>
            <a:avLst/>
            <a:gdLst/>
            <a:ahLst/>
            <a:cxnLst/>
            <a:rect l="0" t="0" r="0" b="0"/>
            <a:pathLst>
              <a:path w="869" h="869">
                <a:moveTo>
                  <a:pt x="356" y="42"/>
                </a:moveTo>
                <a:cubicBezTo>
                  <a:pt x="399" y="0"/>
                  <a:pt x="469" y="0"/>
                  <a:pt x="512" y="42"/>
                </a:cubicBezTo>
                <a:lnTo>
                  <a:pt x="827" y="356"/>
                </a:lnTo>
                <a:cubicBezTo>
                  <a:pt x="869" y="399"/>
                  <a:pt x="869" y="469"/>
                  <a:pt x="827" y="512"/>
                </a:cubicBezTo>
                <a:lnTo>
                  <a:pt x="512" y="827"/>
                </a:lnTo>
                <a:cubicBezTo>
                  <a:pt x="469" y="869"/>
                  <a:pt x="399" y="869"/>
                  <a:pt x="356" y="827"/>
                </a:cubicBezTo>
                <a:lnTo>
                  <a:pt x="42" y="512"/>
                </a:lnTo>
                <a:cubicBezTo>
                  <a:pt x="0" y="469"/>
                  <a:pt x="0" y="399"/>
                  <a:pt x="42" y="356"/>
                </a:cubicBezTo>
                <a:lnTo>
                  <a:pt x="356" y="42"/>
                </a:lnTo>
              </a:path>
            </a:pathLst>
          </a:custGeom>
          <a:solidFill>
            <a:srgbClr val="6084CB">
              <a:alpha val="100000"/>
            </a:srgbClr>
          </a:solidFill>
          <a:ln w="0" cap="flat">
            <a:noFill/>
            <a:prstDash val="solid"/>
            <a:miter lim="0"/>
          </a:ln>
        </p:spPr>
        <p:txBody>
          <a:bodyPr rtlCol="0"/>
          <a:lstStyle/>
          <a:p>
            <a:pPr algn="ctr"/>
            <a:endParaRPr lang="zh-CN" altLang="en-US"/>
          </a:p>
        </p:txBody>
      </p:sp>
      <p:sp>
        <p:nvSpPr>
          <p:cNvPr id="266" name="textbox 266"/>
          <p:cNvSpPr/>
          <p:nvPr/>
        </p:nvSpPr>
        <p:spPr>
          <a:xfrm>
            <a:off x="7730463" y="5219344"/>
            <a:ext cx="3498215" cy="570230"/>
          </a:xfrm>
          <a:prstGeom prst="rect">
            <a:avLst/>
          </a:prstGeom>
          <a:noFill/>
          <a:ln w="0" cap="flat">
            <a:noFill/>
            <a:prstDash val="solid"/>
            <a:miter lim="0"/>
          </a:ln>
        </p:spPr>
        <p:txBody>
          <a:bodyPr vert="horz" wrap="square" lIns="0" tIns="0" rIns="0" bIns="0"/>
          <a:lstStyle/>
          <a:p>
            <a:pPr algn="l" rtl="0" eaLnBrk="0">
              <a:lnSpc>
                <a:spcPct val="87000"/>
              </a:lnSpc>
            </a:pPr>
            <a:endParaRPr sz="100" dirty="0">
              <a:latin typeface="Arial" panose="020B0604020202020204"/>
              <a:ea typeface="Arial" panose="020B0604020202020204"/>
              <a:cs typeface="Arial" panose="020B0604020202020204"/>
            </a:endParaRPr>
          </a:p>
          <a:p>
            <a:pPr marL="17145" algn="l" rtl="0" eaLnBrk="0">
              <a:lnSpc>
                <a:spcPct val="95000"/>
              </a:lnSpc>
            </a:pPr>
            <a:r>
              <a:rPr sz="1700" b="1" kern="0" spc="90" dirty="0">
                <a:solidFill>
                  <a:srgbClr val="000000">
                    <a:alpha val="100000"/>
                  </a:srgbClr>
                </a:solidFill>
                <a:latin typeface="微软雅黑"/>
                <a:ea typeface="微软雅黑"/>
                <a:cs typeface="微软雅黑"/>
              </a:rPr>
              <a:t>异常事件记录</a:t>
            </a:r>
            <a:endParaRPr sz="1700" dirty="0">
              <a:latin typeface="微软雅黑"/>
              <a:ea typeface="微软雅黑"/>
              <a:cs typeface="微软雅黑"/>
            </a:endParaRPr>
          </a:p>
          <a:p>
            <a:pPr algn="l" rtl="0" eaLnBrk="0">
              <a:lnSpc>
                <a:spcPct val="108000"/>
              </a:lnSpc>
            </a:pPr>
            <a:endParaRPr sz="800" dirty="0">
              <a:latin typeface="Arial" panose="020B0604020202020204"/>
              <a:ea typeface="Arial" panose="020B0604020202020204"/>
              <a:cs typeface="Arial" panose="020B0604020202020204"/>
            </a:endParaRPr>
          </a:p>
          <a:p>
            <a:pPr algn="r" rtl="0" eaLnBrk="0">
              <a:lnSpc>
                <a:spcPct val="91000"/>
              </a:lnSpc>
            </a:pPr>
            <a:r>
              <a:rPr sz="1200" kern="0" spc="-40" dirty="0">
                <a:solidFill>
                  <a:srgbClr val="262626">
                    <a:alpha val="100000"/>
                  </a:srgbClr>
                </a:solidFill>
                <a:latin typeface="微软雅黑"/>
                <a:ea typeface="微软雅黑"/>
                <a:cs typeface="微软雅黑"/>
              </a:rPr>
              <a:t>将异常事件处理中各环节进</a:t>
            </a:r>
            <a:r>
              <a:rPr sz="1200" kern="0" spc="-50" dirty="0">
                <a:solidFill>
                  <a:srgbClr val="262626">
                    <a:alpha val="100000"/>
                  </a:srgbClr>
                </a:solidFill>
                <a:latin typeface="微软雅黑"/>
                <a:ea typeface="微软雅黑"/>
                <a:cs typeface="微软雅黑"/>
              </a:rPr>
              <a:t>行记录</a:t>
            </a:r>
            <a:r>
              <a:rPr sz="1200" kern="0" spc="-180" dirty="0">
                <a:solidFill>
                  <a:srgbClr val="262626">
                    <a:alpha val="100000"/>
                  </a:srgbClr>
                </a:solidFill>
                <a:latin typeface="微软雅黑"/>
                <a:ea typeface="微软雅黑"/>
                <a:cs typeface="微软雅黑"/>
              </a:rPr>
              <a:t> </a:t>
            </a:r>
            <a:r>
              <a:rPr sz="1200" kern="0" spc="-50" dirty="0">
                <a:solidFill>
                  <a:srgbClr val="262626">
                    <a:alpha val="100000"/>
                  </a:srgbClr>
                </a:solidFill>
                <a:latin typeface="微软雅黑"/>
                <a:ea typeface="微软雅黑"/>
                <a:cs typeface="微软雅黑"/>
              </a:rPr>
              <a:t>，以便后期跟进。</a:t>
            </a:r>
            <a:endParaRPr sz="1200" dirty="0">
              <a:latin typeface="微软雅黑"/>
              <a:ea typeface="微软雅黑"/>
              <a:cs typeface="微软雅黑"/>
            </a:endParaRPr>
          </a:p>
        </p:txBody>
      </p:sp>
      <p:grpSp>
        <p:nvGrpSpPr>
          <p:cNvPr id="26" name="group 26"/>
          <p:cNvGrpSpPr/>
          <p:nvPr/>
        </p:nvGrpSpPr>
        <p:grpSpPr>
          <a:xfrm rot="21600000">
            <a:off x="6851977" y="5271861"/>
            <a:ext cx="813678" cy="848234"/>
            <a:chOff x="0" y="0"/>
            <a:chExt cx="813678" cy="848234"/>
          </a:xfrm>
        </p:grpSpPr>
        <p:pic>
          <p:nvPicPr>
            <p:cNvPr id="268" name="picture 268"/>
            <p:cNvPicPr>
              <a:picLocks noChangeAspect="1"/>
            </p:cNvPicPr>
            <p:nvPr/>
          </p:nvPicPr>
          <p:blipFill>
            <a:blip r:embed="rId4"/>
            <a:stretch>
              <a:fillRect/>
            </a:stretch>
          </p:blipFill>
          <p:spPr>
            <a:xfrm rot="21600000">
              <a:off x="0" y="0"/>
              <a:ext cx="813678" cy="848234"/>
            </a:xfrm>
            <a:prstGeom prst="rect">
              <a:avLst/>
            </a:prstGeom>
          </p:spPr>
        </p:pic>
        <p:sp>
          <p:nvSpPr>
            <p:cNvPr id="270" name="textbox 270"/>
            <p:cNvSpPr/>
            <p:nvPr/>
          </p:nvSpPr>
          <p:spPr>
            <a:xfrm>
              <a:off x="-12700" y="-12700"/>
              <a:ext cx="839469" cy="931544"/>
            </a:xfrm>
            <a:prstGeom prst="rect">
              <a:avLst/>
            </a:prstGeom>
            <a:noFill/>
            <a:ln w="0" cap="flat">
              <a:noFill/>
              <a:prstDash val="solid"/>
              <a:miter lim="0"/>
            </a:ln>
          </p:spPr>
          <p:txBody>
            <a:bodyPr vert="horz" wrap="square" lIns="0" tIns="0" rIns="0" bIns="0"/>
            <a:lstStyle/>
            <a:p>
              <a:pPr algn="l" rtl="0" eaLnBrk="0">
                <a:lnSpc>
                  <a:spcPct val="169000"/>
                </a:lnSpc>
              </a:pPr>
              <a:endParaRPr sz="1000" dirty="0">
                <a:latin typeface="Arial" panose="020B0604020202020204"/>
                <a:ea typeface="Arial" panose="020B0604020202020204"/>
                <a:cs typeface="Arial" panose="020B0604020202020204"/>
              </a:endParaRPr>
            </a:p>
            <a:p>
              <a:pPr marL="194310" algn="l" rtl="0" eaLnBrk="0">
                <a:lnSpc>
                  <a:spcPct val="85000"/>
                </a:lnSpc>
                <a:spcBef>
                  <a:spcPts val="5"/>
                </a:spcBef>
              </a:pPr>
              <a:r>
                <a:rPr sz="2000" b="1" kern="0" spc="-50" dirty="0">
                  <a:solidFill>
                    <a:srgbClr val="FFFFFF">
                      <a:alpha val="100000"/>
                    </a:srgbClr>
                  </a:solidFill>
                  <a:latin typeface="微软雅黑"/>
                  <a:ea typeface="微软雅黑"/>
                  <a:cs typeface="微软雅黑"/>
                </a:rPr>
                <a:t>04</a:t>
              </a:r>
              <a:endParaRPr sz="2000" dirty="0">
                <a:latin typeface="微软雅黑"/>
                <a:ea typeface="微软雅黑"/>
                <a:cs typeface="微软雅黑"/>
              </a:endParaRPr>
            </a:p>
          </p:txBody>
        </p:sp>
      </p:grpSp>
      <p:sp>
        <p:nvSpPr>
          <p:cNvPr id="272" name="textbox 272"/>
          <p:cNvSpPr/>
          <p:nvPr/>
        </p:nvSpPr>
        <p:spPr>
          <a:xfrm>
            <a:off x="7021181" y="1592233"/>
            <a:ext cx="329565" cy="286384"/>
          </a:xfrm>
          <a:prstGeom prst="rect">
            <a:avLst/>
          </a:prstGeom>
          <a:noFill/>
          <a:ln w="0" cap="flat">
            <a:noFill/>
            <a:prstDash val="solid"/>
            <a:miter lim="0"/>
          </a:ln>
        </p:spPr>
        <p:txBody>
          <a:bodyPr vert="horz" wrap="square" lIns="0" tIns="0" rIns="0" bIns="0"/>
          <a:lstStyle/>
          <a:p>
            <a:pPr algn="l" rtl="0" eaLnBrk="0">
              <a:lnSpc>
                <a:spcPct val="93000"/>
              </a:lnSpc>
            </a:pPr>
            <a:endParaRPr sz="100" dirty="0">
              <a:latin typeface="Arial" panose="020B0604020202020204"/>
              <a:ea typeface="Arial" panose="020B0604020202020204"/>
              <a:cs typeface="Arial" panose="020B0604020202020204"/>
            </a:endParaRPr>
          </a:p>
          <a:p>
            <a:pPr marL="12700" algn="l" rtl="0" eaLnBrk="0">
              <a:lnSpc>
                <a:spcPct val="85000"/>
              </a:lnSpc>
            </a:pPr>
            <a:r>
              <a:rPr sz="2000" b="1" kern="0" spc="-50" dirty="0">
                <a:solidFill>
                  <a:srgbClr val="FFFFFF">
                    <a:alpha val="100000"/>
                  </a:srgbClr>
                </a:solidFill>
                <a:latin typeface="微软雅黑"/>
                <a:ea typeface="微软雅黑"/>
                <a:cs typeface="微软雅黑"/>
              </a:rPr>
              <a:t>01</a:t>
            </a:r>
            <a:endParaRPr sz="2000" dirty="0">
              <a:latin typeface="微软雅黑"/>
              <a:ea typeface="微软雅黑"/>
              <a:cs typeface="微软雅黑"/>
            </a:endParaRPr>
          </a:p>
        </p:txBody>
      </p:sp>
      <p:sp>
        <p:nvSpPr>
          <p:cNvPr id="274" name="textbox 274"/>
          <p:cNvSpPr/>
          <p:nvPr/>
        </p:nvSpPr>
        <p:spPr>
          <a:xfrm>
            <a:off x="7021181" y="2919767"/>
            <a:ext cx="329565" cy="285115"/>
          </a:xfrm>
          <a:prstGeom prst="rect">
            <a:avLst/>
          </a:prstGeom>
          <a:noFill/>
          <a:ln w="0" cap="flat">
            <a:noFill/>
            <a:prstDash val="solid"/>
            <a:miter lim="0"/>
          </a:ln>
        </p:spPr>
        <p:txBody>
          <a:bodyPr vert="horz" wrap="square" lIns="0" tIns="0" rIns="0" bIns="0"/>
          <a:lstStyle/>
          <a:p>
            <a:pPr algn="l" rtl="0" eaLnBrk="0">
              <a:lnSpc>
                <a:spcPct val="86000"/>
              </a:lnSpc>
            </a:pPr>
            <a:endParaRPr sz="100" dirty="0">
              <a:latin typeface="Arial" panose="020B0604020202020204"/>
              <a:ea typeface="Arial" panose="020B0604020202020204"/>
              <a:cs typeface="Arial" panose="020B0604020202020204"/>
            </a:endParaRPr>
          </a:p>
          <a:p>
            <a:pPr marL="12700" algn="l" rtl="0" eaLnBrk="0">
              <a:lnSpc>
                <a:spcPct val="85000"/>
              </a:lnSpc>
            </a:pPr>
            <a:r>
              <a:rPr sz="2000" b="1" kern="0" spc="-50" dirty="0">
                <a:solidFill>
                  <a:srgbClr val="FFFFFF">
                    <a:alpha val="100000"/>
                  </a:srgbClr>
                </a:solidFill>
                <a:latin typeface="微软雅黑"/>
                <a:ea typeface="微软雅黑"/>
                <a:cs typeface="微软雅黑"/>
              </a:rPr>
              <a:t>02</a:t>
            </a:r>
            <a:endParaRPr sz="2000" dirty="0">
              <a:latin typeface="微软雅黑"/>
              <a:ea typeface="微软雅黑"/>
              <a:cs typeface="微软雅黑"/>
            </a:endParaRPr>
          </a:p>
        </p:txBody>
      </p:sp>
      <p:sp>
        <p:nvSpPr>
          <p:cNvPr id="276" name="textbox 276"/>
          <p:cNvSpPr/>
          <p:nvPr/>
        </p:nvSpPr>
        <p:spPr>
          <a:xfrm>
            <a:off x="7021181" y="4229137"/>
            <a:ext cx="329565" cy="285115"/>
          </a:xfrm>
          <a:prstGeom prst="rect">
            <a:avLst/>
          </a:prstGeom>
          <a:noFill/>
          <a:ln w="0" cap="flat">
            <a:noFill/>
            <a:prstDash val="solid"/>
            <a:miter lim="0"/>
          </a:ln>
        </p:spPr>
        <p:txBody>
          <a:bodyPr vert="horz" wrap="square" lIns="0" tIns="0" rIns="0" bIns="0"/>
          <a:lstStyle/>
          <a:p>
            <a:pPr algn="l" rtl="0" eaLnBrk="0">
              <a:lnSpc>
                <a:spcPct val="86000"/>
              </a:lnSpc>
            </a:pPr>
            <a:endParaRPr sz="100" dirty="0">
              <a:latin typeface="Arial" panose="020B0604020202020204"/>
              <a:ea typeface="Arial" panose="020B0604020202020204"/>
              <a:cs typeface="Arial" panose="020B0604020202020204"/>
            </a:endParaRPr>
          </a:p>
          <a:p>
            <a:pPr marL="12700" algn="l" rtl="0" eaLnBrk="0">
              <a:lnSpc>
                <a:spcPct val="85000"/>
              </a:lnSpc>
            </a:pPr>
            <a:r>
              <a:rPr sz="2000" b="1" kern="0" spc="-50" dirty="0">
                <a:solidFill>
                  <a:srgbClr val="FFFFFF">
                    <a:alpha val="100000"/>
                  </a:srgbClr>
                </a:solidFill>
                <a:latin typeface="微软雅黑"/>
                <a:ea typeface="微软雅黑"/>
                <a:cs typeface="微软雅黑"/>
              </a:rPr>
              <a:t>03</a:t>
            </a:r>
            <a:endParaRPr sz="2000" dirty="0">
              <a:latin typeface="微软雅黑"/>
              <a:ea typeface="微软雅黑"/>
              <a:cs typeface="微软雅黑"/>
            </a:endParaRPr>
          </a:p>
        </p:txBody>
      </p:sp>
      <p:pic>
        <p:nvPicPr>
          <p:cNvPr id="2" name="图片 1"/>
          <p:cNvPicPr>
            <a:picLocks noChangeAspect="1"/>
          </p:cNvPicPr>
          <p:nvPr/>
        </p:nvPicPr>
        <p:blipFill>
          <a:blip r:embed="rId5"/>
          <a:stretch>
            <a:fillRect/>
          </a:stretch>
        </p:blipFill>
        <p:spPr>
          <a:xfrm>
            <a:off x="403860" y="1878330"/>
            <a:ext cx="6384290" cy="34823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picture 278"/>
          <p:cNvPicPr>
            <a:picLocks noChangeAspect="1"/>
          </p:cNvPicPr>
          <p:nvPr/>
        </p:nvPicPr>
        <p:blipFill>
          <a:blip r:embed="rId1"/>
          <a:stretch>
            <a:fillRect/>
          </a:stretch>
        </p:blipFill>
        <p:spPr>
          <a:xfrm rot="21600000">
            <a:off x="0" y="1193291"/>
            <a:ext cx="12192000" cy="4469891"/>
          </a:xfrm>
          <a:prstGeom prst="rect">
            <a:avLst/>
          </a:prstGeom>
        </p:spPr>
      </p:pic>
      <p:sp>
        <p:nvSpPr>
          <p:cNvPr id="280" name="textbox 280"/>
          <p:cNvSpPr/>
          <p:nvPr/>
        </p:nvSpPr>
        <p:spPr>
          <a:xfrm>
            <a:off x="5430482" y="2606218"/>
            <a:ext cx="3462654" cy="1995170"/>
          </a:xfrm>
          <a:prstGeom prst="rect">
            <a:avLst/>
          </a:prstGeom>
          <a:noFill/>
          <a:ln w="0" cap="flat">
            <a:noFill/>
            <a:prstDash val="solid"/>
            <a:miter lim="0"/>
          </a:ln>
        </p:spPr>
        <p:txBody>
          <a:bodyPr vert="horz" wrap="square" lIns="0" tIns="0" rIns="0" bIns="0"/>
          <a:lstStyle/>
          <a:p>
            <a:pPr algn="l" rtl="0" eaLnBrk="0">
              <a:lnSpc>
                <a:spcPct val="64000"/>
              </a:lnSpc>
            </a:pPr>
            <a:endParaRPr sz="100" dirty="0">
              <a:latin typeface="Arial" panose="020B0604020202020204"/>
              <a:ea typeface="Arial" panose="020B0604020202020204"/>
              <a:cs typeface="Arial" panose="020B0604020202020204"/>
            </a:endParaRPr>
          </a:p>
          <a:p>
            <a:pPr marL="12700" algn="l" rtl="0" eaLnBrk="0">
              <a:lnSpc>
                <a:spcPct val="93000"/>
              </a:lnSpc>
            </a:pPr>
            <a:r>
              <a:rPr sz="4700" b="1" kern="0" spc="80" dirty="0">
                <a:solidFill>
                  <a:srgbClr val="000000">
                    <a:alpha val="100000"/>
                  </a:srgbClr>
                </a:solidFill>
                <a:latin typeface="微软雅黑"/>
                <a:ea typeface="微软雅黑"/>
                <a:cs typeface="微软雅黑"/>
              </a:rPr>
              <a:t>产品</a:t>
            </a:r>
            <a:r>
              <a:rPr lang="zh-CN" sz="4700" b="1" kern="0" spc="80" dirty="0">
                <a:solidFill>
                  <a:srgbClr val="000000">
                    <a:alpha val="100000"/>
                  </a:srgbClr>
                </a:solidFill>
                <a:latin typeface="微软雅黑"/>
                <a:ea typeface="微软雅黑"/>
                <a:cs typeface="微软雅黑"/>
              </a:rPr>
              <a:t>特点</a:t>
            </a:r>
            <a:endParaRPr sz="4700" dirty="0">
              <a:latin typeface="微软雅黑"/>
              <a:ea typeface="微软雅黑"/>
              <a:cs typeface="微软雅黑"/>
            </a:endParaRPr>
          </a:p>
          <a:p>
            <a:pPr algn="l" rtl="0" eaLnBrk="0">
              <a:lnSpc>
                <a:spcPct val="102000"/>
              </a:lnSpc>
            </a:pPr>
            <a:endParaRPr sz="700" dirty="0">
              <a:latin typeface="Arial" panose="020B0604020202020204"/>
              <a:ea typeface="Arial" panose="020B0604020202020204"/>
              <a:cs typeface="Arial" panose="020B0604020202020204"/>
            </a:endParaRPr>
          </a:p>
          <a:p>
            <a:pPr marL="23495" indent="1270" algn="l" rtl="0" eaLnBrk="0">
              <a:lnSpc>
                <a:spcPct val="154000"/>
              </a:lnSpc>
              <a:spcBef>
                <a:spcPts val="5"/>
              </a:spcBef>
            </a:pPr>
            <a:r>
              <a:rPr sz="1700" kern="0" spc="90" dirty="0">
                <a:solidFill>
                  <a:srgbClr val="000000">
                    <a:alpha val="100000"/>
                  </a:srgbClr>
                </a:solidFill>
                <a:latin typeface="微软雅黑"/>
                <a:ea typeface="微软雅黑"/>
                <a:cs typeface="微软雅黑"/>
              </a:rPr>
              <a:t>高效的监控及</a:t>
            </a:r>
            <a:r>
              <a:rPr sz="1700" kern="0" spc="0" dirty="0">
                <a:solidFill>
                  <a:srgbClr val="000000">
                    <a:alpha val="100000"/>
                  </a:srgbClr>
                </a:solidFill>
                <a:latin typeface="微软雅黑"/>
                <a:ea typeface="微软雅黑"/>
                <a:cs typeface="微软雅黑"/>
              </a:rPr>
              <a:t>AI</a:t>
            </a:r>
            <a:r>
              <a:rPr sz="1700" kern="0" spc="90" dirty="0">
                <a:solidFill>
                  <a:srgbClr val="000000">
                    <a:alpha val="100000"/>
                  </a:srgbClr>
                </a:solidFill>
                <a:latin typeface="微软雅黑"/>
                <a:ea typeface="微软雅黑"/>
                <a:cs typeface="微软雅黑"/>
              </a:rPr>
              <a:t>分析能力、</a:t>
            </a:r>
            <a:r>
              <a:rPr sz="1700" kern="0" spc="-330" dirty="0">
                <a:solidFill>
                  <a:srgbClr val="000000">
                    <a:alpha val="100000"/>
                  </a:srgbClr>
                </a:solidFill>
                <a:latin typeface="微软雅黑"/>
                <a:ea typeface="微软雅黑"/>
                <a:cs typeface="微软雅黑"/>
              </a:rPr>
              <a:t> </a:t>
            </a:r>
            <a:r>
              <a:rPr sz="1700" kern="0" spc="90" dirty="0">
                <a:solidFill>
                  <a:srgbClr val="000000">
                    <a:alpha val="100000"/>
                  </a:srgbClr>
                </a:solidFill>
                <a:latin typeface="微软雅黑"/>
                <a:ea typeface="微软雅黑"/>
                <a:cs typeface="微软雅黑"/>
              </a:rPr>
              <a:t>智能识</a:t>
            </a:r>
            <a:r>
              <a:rPr sz="1700" kern="0" spc="0" dirty="0">
                <a:solidFill>
                  <a:srgbClr val="000000">
                    <a:alpha val="100000"/>
                  </a:srgbClr>
                </a:solidFill>
                <a:latin typeface="微软雅黑"/>
                <a:ea typeface="微软雅黑"/>
                <a:cs typeface="微软雅黑"/>
              </a:rPr>
              <a:t> </a:t>
            </a:r>
            <a:r>
              <a:rPr sz="1700" kern="0" spc="80" dirty="0">
                <a:solidFill>
                  <a:srgbClr val="000000">
                    <a:alpha val="100000"/>
                  </a:srgbClr>
                </a:solidFill>
                <a:latin typeface="微软雅黑"/>
                <a:ea typeface="微软雅黑"/>
                <a:cs typeface="微软雅黑"/>
              </a:rPr>
              <a:t>别技术及远程访问和控制功能</a:t>
            </a:r>
            <a:r>
              <a:rPr sz="1700" kern="0" spc="-240" dirty="0">
                <a:solidFill>
                  <a:srgbClr val="000000">
                    <a:alpha val="100000"/>
                  </a:srgbClr>
                </a:solidFill>
                <a:latin typeface="微软雅黑"/>
                <a:ea typeface="微软雅黑"/>
                <a:cs typeface="微软雅黑"/>
              </a:rPr>
              <a:t> </a:t>
            </a:r>
            <a:r>
              <a:rPr sz="1700" kern="0" spc="80" dirty="0">
                <a:solidFill>
                  <a:srgbClr val="000000">
                    <a:alpha val="100000"/>
                  </a:srgbClr>
                </a:solidFill>
                <a:latin typeface="微软雅黑"/>
                <a:ea typeface="微软雅黑"/>
                <a:cs typeface="微软雅黑"/>
              </a:rPr>
              <a:t>，</a:t>
            </a:r>
            <a:r>
              <a:rPr sz="1700" kern="0" spc="70" dirty="0">
                <a:solidFill>
                  <a:srgbClr val="000000">
                    <a:alpha val="100000"/>
                  </a:srgbClr>
                </a:solidFill>
                <a:latin typeface="微软雅黑"/>
                <a:ea typeface="微软雅黑"/>
                <a:cs typeface="微软雅黑"/>
              </a:rPr>
              <a:t>及</a:t>
            </a:r>
            <a:r>
              <a:rPr sz="1700" kern="0" spc="0" dirty="0">
                <a:solidFill>
                  <a:srgbClr val="000000">
                    <a:alpha val="100000"/>
                  </a:srgbClr>
                </a:solidFill>
                <a:latin typeface="微软雅黑"/>
                <a:ea typeface="微软雅黑"/>
                <a:cs typeface="微软雅黑"/>
              </a:rPr>
              <a:t> </a:t>
            </a:r>
            <a:r>
              <a:rPr sz="1700" kern="0" spc="80" dirty="0">
                <a:solidFill>
                  <a:srgbClr val="000000">
                    <a:alpha val="100000"/>
                  </a:srgbClr>
                </a:solidFill>
                <a:latin typeface="微软雅黑"/>
                <a:ea typeface="微软雅黑"/>
                <a:cs typeface="微软雅黑"/>
              </a:rPr>
              <a:t>时对安防事件进行管控。</a:t>
            </a:r>
            <a:endParaRPr sz="1700" dirty="0">
              <a:latin typeface="微软雅黑"/>
              <a:ea typeface="微软雅黑"/>
              <a:cs typeface="微软雅黑"/>
            </a:endParaRPr>
          </a:p>
        </p:txBody>
      </p:sp>
      <p:sp>
        <p:nvSpPr>
          <p:cNvPr id="282" name="textbox 282"/>
          <p:cNvSpPr/>
          <p:nvPr/>
        </p:nvSpPr>
        <p:spPr>
          <a:xfrm>
            <a:off x="3603625" y="3070225"/>
            <a:ext cx="1088390" cy="989965"/>
          </a:xfrm>
          <a:prstGeom prst="rect">
            <a:avLst/>
          </a:prstGeom>
          <a:noFill/>
          <a:ln w="0" cap="flat">
            <a:noFill/>
            <a:prstDash val="solid"/>
            <a:miter lim="0"/>
          </a:ln>
        </p:spPr>
        <p:txBody>
          <a:bodyPr vert="horz" wrap="square" lIns="0" tIns="0" rIns="0" bIns="0"/>
          <a:lstStyle/>
          <a:p>
            <a:pPr algn="l" rtl="0" eaLnBrk="0">
              <a:lnSpc>
                <a:spcPct val="90000"/>
              </a:lnSpc>
            </a:pPr>
            <a:endParaRPr sz="100" dirty="0">
              <a:latin typeface="Arial" panose="020B0604020202020204"/>
              <a:ea typeface="Arial" panose="020B0604020202020204"/>
              <a:cs typeface="Arial" panose="020B0604020202020204"/>
            </a:endParaRPr>
          </a:p>
          <a:p>
            <a:pPr marL="12700" algn="l" rtl="0" eaLnBrk="0">
              <a:lnSpc>
                <a:spcPct val="89000"/>
              </a:lnSpc>
            </a:pPr>
            <a:r>
              <a:rPr sz="7100" b="1" kern="0" spc="-110" dirty="0">
                <a:solidFill>
                  <a:srgbClr val="FFFFFF">
                    <a:alpha val="100000"/>
                  </a:srgbClr>
                </a:solidFill>
                <a:latin typeface="Impact" panose="020B0806030902050204"/>
                <a:ea typeface="Impact" panose="020B0806030902050204"/>
                <a:cs typeface="Impact" panose="020B0806030902050204"/>
              </a:rPr>
              <a:t>0</a:t>
            </a:r>
            <a:r>
              <a:rPr lang="en-US" sz="7100" b="1" kern="0" spc="-110" dirty="0">
                <a:solidFill>
                  <a:srgbClr val="FFFFFF">
                    <a:alpha val="100000"/>
                  </a:srgbClr>
                </a:solidFill>
                <a:latin typeface="Impact" panose="020B0806030902050204"/>
                <a:ea typeface="Impact" panose="020B0806030902050204"/>
                <a:cs typeface="Impact" panose="020B0806030902050204"/>
              </a:rPr>
              <a:t>4</a:t>
            </a:r>
            <a:endParaRPr lang="en-US" sz="7100" b="1" kern="0" spc="-110" dirty="0">
              <a:solidFill>
                <a:srgbClr val="FFFFFF">
                  <a:alpha val="100000"/>
                </a:srgbClr>
              </a:solidFill>
              <a:latin typeface="Impact" panose="020B0806030902050204"/>
              <a:ea typeface="Impact" panose="020B0806030902050204"/>
              <a:cs typeface="Impact" panose="020B080603090205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box 286"/>
          <p:cNvSpPr/>
          <p:nvPr/>
        </p:nvSpPr>
        <p:spPr>
          <a:xfrm>
            <a:off x="260985" y="307975"/>
            <a:ext cx="2877820" cy="619125"/>
          </a:xfrm>
          <a:prstGeom prst="rect">
            <a:avLst/>
          </a:prstGeom>
          <a:noFill/>
          <a:ln w="0" cap="flat">
            <a:noFill/>
            <a:prstDash val="solid"/>
            <a:miter lim="0"/>
          </a:ln>
        </p:spPr>
        <p:txBody>
          <a:bodyPr vert="horz" wrap="square" lIns="0" tIns="0" rIns="0" bIns="0"/>
          <a:lstStyle/>
          <a:p>
            <a:pPr algn="l" rtl="0" eaLnBrk="0">
              <a:lnSpc>
                <a:spcPct val="107000"/>
              </a:lnSpc>
            </a:pPr>
            <a:endParaRPr sz="400" dirty="0">
              <a:latin typeface="Arial" panose="020B0604020202020204"/>
              <a:ea typeface="Arial" panose="020B0604020202020204"/>
              <a:cs typeface="Arial" panose="020B0604020202020204"/>
            </a:endParaRPr>
          </a:p>
          <a:p>
            <a:pPr marL="564515" algn="l" rtl="0" eaLnBrk="0">
              <a:lnSpc>
                <a:spcPct val="91000"/>
              </a:lnSpc>
              <a:spcBef>
                <a:spcPts val="5"/>
              </a:spcBef>
              <a:tabLst>
                <a:tab pos="695325" algn="l"/>
              </a:tabLst>
            </a:pPr>
            <a:r>
              <a:rPr sz="3200" kern="0" spc="0" dirty="0">
                <a:solidFill>
                  <a:srgbClr val="000000">
                    <a:alpha val="100000"/>
                  </a:srgbClr>
                </a:solidFill>
                <a:latin typeface="微软雅黑"/>
                <a:ea typeface="微软雅黑"/>
                <a:cs typeface="微软雅黑"/>
              </a:rPr>
              <a:t>	</a:t>
            </a:r>
            <a:r>
              <a:rPr sz="3200" b="1" kern="0" spc="-10" dirty="0">
                <a:solidFill>
                  <a:srgbClr val="000000">
                    <a:alpha val="100000"/>
                  </a:srgbClr>
                </a:solidFill>
                <a:latin typeface="微软雅黑"/>
                <a:ea typeface="微软雅黑"/>
                <a:cs typeface="微软雅黑"/>
              </a:rPr>
              <a:t>产品</a:t>
            </a:r>
            <a:r>
              <a:rPr lang="zh-CN" sz="3200" b="1" kern="0" spc="-10" dirty="0">
                <a:solidFill>
                  <a:srgbClr val="000000">
                    <a:alpha val="100000"/>
                  </a:srgbClr>
                </a:solidFill>
                <a:latin typeface="微软雅黑"/>
                <a:ea typeface="微软雅黑"/>
                <a:cs typeface="微软雅黑"/>
              </a:rPr>
              <a:t>特点</a:t>
            </a:r>
            <a:endParaRPr lang="en-US" altLang="zh-CN" sz="3200" b="1" kern="0" spc="-10" dirty="0">
              <a:solidFill>
                <a:srgbClr val="000000">
                  <a:alpha val="100000"/>
                </a:srgbClr>
              </a:solidFill>
              <a:latin typeface="微软雅黑"/>
              <a:ea typeface="微软雅黑"/>
              <a:cs typeface="微软雅黑"/>
            </a:endParaRPr>
          </a:p>
        </p:txBody>
      </p:sp>
      <p:sp>
        <p:nvSpPr>
          <p:cNvPr id="288" name="path 288"/>
          <p:cNvSpPr/>
          <p:nvPr/>
        </p:nvSpPr>
        <p:spPr>
          <a:xfrm>
            <a:off x="273408" y="320529"/>
            <a:ext cx="551929" cy="551938"/>
          </a:xfrm>
          <a:custGeom>
            <a:avLst/>
            <a:gdLst/>
            <a:ahLst/>
            <a:cxnLst/>
            <a:rect l="0" t="0" r="0" b="0"/>
            <a:pathLst>
              <a:path w="869" h="869">
                <a:moveTo>
                  <a:pt x="356" y="42"/>
                </a:moveTo>
                <a:cubicBezTo>
                  <a:pt x="399" y="0"/>
                  <a:pt x="469" y="0"/>
                  <a:pt x="512" y="42"/>
                </a:cubicBezTo>
                <a:lnTo>
                  <a:pt x="827" y="356"/>
                </a:lnTo>
                <a:cubicBezTo>
                  <a:pt x="869" y="399"/>
                  <a:pt x="869" y="469"/>
                  <a:pt x="827" y="512"/>
                </a:cubicBezTo>
                <a:lnTo>
                  <a:pt x="512" y="827"/>
                </a:lnTo>
                <a:cubicBezTo>
                  <a:pt x="469" y="869"/>
                  <a:pt x="399" y="869"/>
                  <a:pt x="356" y="827"/>
                </a:cubicBezTo>
                <a:lnTo>
                  <a:pt x="42" y="512"/>
                </a:lnTo>
                <a:cubicBezTo>
                  <a:pt x="0" y="469"/>
                  <a:pt x="0" y="399"/>
                  <a:pt x="42" y="356"/>
                </a:cubicBezTo>
                <a:lnTo>
                  <a:pt x="356" y="42"/>
                </a:lnTo>
              </a:path>
            </a:pathLst>
          </a:custGeom>
          <a:solidFill>
            <a:srgbClr val="6084CB">
              <a:alpha val="100000"/>
            </a:srgbClr>
          </a:solidFill>
          <a:ln w="0" cap="flat">
            <a:noFill/>
            <a:prstDash val="solid"/>
            <a:miter lim="0"/>
          </a:ln>
        </p:spPr>
        <p:txBody>
          <a:bodyPr rtlCol="0"/>
          <a:lstStyle/>
          <a:p>
            <a:pPr algn="ctr"/>
            <a:endParaRPr lang="zh-CN" altLang="en-US"/>
          </a:p>
        </p:txBody>
      </p:sp>
      <p:sp>
        <p:nvSpPr>
          <p:cNvPr id="9" name="TextBox 8"/>
          <p:cNvSpPr txBox="1"/>
          <p:nvPr/>
        </p:nvSpPr>
        <p:spPr>
          <a:xfrm>
            <a:off x="580571" y="1193707"/>
            <a:ext cx="11030404" cy="2166620"/>
          </a:xfrm>
          <a:prstGeom prst="rect">
            <a:avLst/>
          </a:prstGeom>
          <a:noFill/>
        </p:spPr>
        <p:txBody>
          <a:bodyPr wrap="square" rtlCol="0">
            <a:spAutoFit/>
          </a:bodyPr>
          <a:p>
            <a:pPr algn="l">
              <a:lnSpc>
                <a:spcPct val="130000"/>
              </a:lnSpc>
              <a:spcBef>
                <a:spcPts val="600"/>
              </a:spcBef>
            </a:pPr>
            <a:r>
              <a:rPr lang="zh-CN" altLang="en-US" sz="2800" dirty="0" smtClean="0"/>
              <a:t> </a:t>
            </a:r>
            <a:r>
              <a:rPr lang="en-US" altLang="zh-CN" sz="2800" b="1" dirty="0" smtClean="0">
                <a:latin typeface="宋体" charset="0"/>
                <a:ea typeface="宋体" charset="0"/>
                <a:cs typeface="宋体" charset="0"/>
              </a:rPr>
              <a:t>1</a:t>
            </a:r>
            <a:r>
              <a:rPr lang="zh-CN" altLang="en-US" sz="2800" b="1" dirty="0" smtClean="0">
                <a:latin typeface="宋体" charset="0"/>
                <a:ea typeface="宋体" charset="0"/>
                <a:cs typeface="宋体" charset="0"/>
              </a:rPr>
              <a:t>、无需施工及更换摄像头</a:t>
            </a:r>
            <a:endParaRPr lang="zh-CN" altLang="en-US" sz="2800" dirty="0" smtClean="0"/>
          </a:p>
          <a:p>
            <a:pPr>
              <a:lnSpc>
                <a:spcPct val="130000"/>
              </a:lnSpc>
              <a:spcBef>
                <a:spcPts val="600"/>
              </a:spcBef>
            </a:pPr>
            <a:r>
              <a:rPr lang="zh-CN" altLang="en-US" sz="2400" dirty="0" smtClean="0"/>
              <a:t>系统具有很强的适用性。可根据已安装摄像头进行</a:t>
            </a:r>
            <a:r>
              <a:rPr lang="en-US" altLang="zh-CN" sz="2400" dirty="0" smtClean="0"/>
              <a:t>AI</a:t>
            </a:r>
            <a:r>
              <a:rPr lang="zh-CN" altLang="en-US" sz="2400" dirty="0" smtClean="0"/>
              <a:t>算法</a:t>
            </a:r>
            <a:r>
              <a:rPr lang="zh-CN" altLang="en-US" sz="2400" dirty="0" smtClean="0"/>
              <a:t>部署，国内目前的视频监控系统主要有模拟系统和数字系统，主流品牌主要有海康、大华、宇视、科达、天地伟业、华为等。</a:t>
            </a:r>
            <a:endParaRPr lang="zh-CN" altLang="en-US" sz="2400" kern="0" dirty="0" smtClean="0">
              <a:latin typeface="微软雅黑" charset="-122"/>
              <a:ea typeface="微软雅黑" charset="-122"/>
              <a:cs typeface="+mn-ea"/>
              <a:sym typeface="+mn-lt"/>
            </a:endParaRPr>
          </a:p>
        </p:txBody>
      </p:sp>
      <p:pic>
        <p:nvPicPr>
          <p:cNvPr id="3076" name="Picture 4"/>
          <p:cNvPicPr>
            <a:picLocks noChangeAspect="1" noChangeArrowheads="1"/>
          </p:cNvPicPr>
          <p:nvPr/>
        </p:nvPicPr>
        <p:blipFill>
          <a:blip r:embed="rId1"/>
          <a:srcRect/>
          <a:stretch>
            <a:fillRect/>
          </a:stretch>
        </p:blipFill>
        <p:spPr bwMode="auto">
          <a:xfrm>
            <a:off x="2555240" y="3360420"/>
            <a:ext cx="6388735" cy="311912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box 286"/>
          <p:cNvSpPr/>
          <p:nvPr/>
        </p:nvSpPr>
        <p:spPr>
          <a:xfrm>
            <a:off x="260985" y="307975"/>
            <a:ext cx="2877820" cy="619125"/>
          </a:xfrm>
          <a:prstGeom prst="rect">
            <a:avLst/>
          </a:prstGeom>
          <a:noFill/>
          <a:ln w="0" cap="flat">
            <a:noFill/>
            <a:prstDash val="solid"/>
            <a:miter lim="0"/>
          </a:ln>
        </p:spPr>
        <p:txBody>
          <a:bodyPr vert="horz" wrap="square" lIns="0" tIns="0" rIns="0" bIns="0"/>
          <a:lstStyle/>
          <a:p>
            <a:pPr algn="l" rtl="0" eaLnBrk="0">
              <a:lnSpc>
                <a:spcPct val="107000"/>
              </a:lnSpc>
            </a:pPr>
            <a:endParaRPr sz="400" dirty="0">
              <a:latin typeface="Arial" panose="020B0604020202020204"/>
              <a:ea typeface="Arial" panose="020B0604020202020204"/>
              <a:cs typeface="Arial" panose="020B0604020202020204"/>
            </a:endParaRPr>
          </a:p>
          <a:p>
            <a:pPr marL="564515" algn="l" rtl="0" eaLnBrk="0">
              <a:lnSpc>
                <a:spcPct val="91000"/>
              </a:lnSpc>
              <a:spcBef>
                <a:spcPts val="5"/>
              </a:spcBef>
              <a:tabLst>
                <a:tab pos="695325" algn="l"/>
              </a:tabLst>
            </a:pPr>
            <a:r>
              <a:rPr sz="3200" kern="0" spc="0" dirty="0">
                <a:solidFill>
                  <a:srgbClr val="000000">
                    <a:alpha val="100000"/>
                  </a:srgbClr>
                </a:solidFill>
                <a:latin typeface="微软雅黑"/>
                <a:ea typeface="微软雅黑"/>
                <a:cs typeface="微软雅黑"/>
              </a:rPr>
              <a:t>	</a:t>
            </a:r>
            <a:r>
              <a:rPr sz="3200" b="1" kern="0" spc="-10" dirty="0">
                <a:solidFill>
                  <a:srgbClr val="000000">
                    <a:alpha val="100000"/>
                  </a:srgbClr>
                </a:solidFill>
                <a:latin typeface="微软雅黑"/>
                <a:ea typeface="微软雅黑"/>
                <a:cs typeface="微软雅黑"/>
              </a:rPr>
              <a:t>产品</a:t>
            </a:r>
            <a:r>
              <a:rPr lang="zh-CN" sz="3200" b="1" kern="0" spc="-10" dirty="0">
                <a:solidFill>
                  <a:srgbClr val="000000">
                    <a:alpha val="100000"/>
                  </a:srgbClr>
                </a:solidFill>
                <a:latin typeface="微软雅黑"/>
                <a:ea typeface="微软雅黑"/>
                <a:cs typeface="微软雅黑"/>
              </a:rPr>
              <a:t>特点</a:t>
            </a:r>
            <a:endParaRPr lang="en-US" altLang="zh-CN" sz="3200" b="1" kern="0" spc="-10" dirty="0">
              <a:solidFill>
                <a:srgbClr val="000000">
                  <a:alpha val="100000"/>
                </a:srgbClr>
              </a:solidFill>
              <a:latin typeface="微软雅黑"/>
              <a:ea typeface="微软雅黑"/>
              <a:cs typeface="微软雅黑"/>
            </a:endParaRPr>
          </a:p>
        </p:txBody>
      </p:sp>
      <p:sp>
        <p:nvSpPr>
          <p:cNvPr id="288" name="path 288"/>
          <p:cNvSpPr/>
          <p:nvPr/>
        </p:nvSpPr>
        <p:spPr>
          <a:xfrm>
            <a:off x="273408" y="320529"/>
            <a:ext cx="551929" cy="551938"/>
          </a:xfrm>
          <a:custGeom>
            <a:avLst/>
            <a:gdLst/>
            <a:ahLst/>
            <a:cxnLst/>
            <a:rect l="0" t="0" r="0" b="0"/>
            <a:pathLst>
              <a:path w="869" h="869">
                <a:moveTo>
                  <a:pt x="356" y="42"/>
                </a:moveTo>
                <a:cubicBezTo>
                  <a:pt x="399" y="0"/>
                  <a:pt x="469" y="0"/>
                  <a:pt x="512" y="42"/>
                </a:cubicBezTo>
                <a:lnTo>
                  <a:pt x="827" y="356"/>
                </a:lnTo>
                <a:cubicBezTo>
                  <a:pt x="869" y="399"/>
                  <a:pt x="869" y="469"/>
                  <a:pt x="827" y="512"/>
                </a:cubicBezTo>
                <a:lnTo>
                  <a:pt x="512" y="827"/>
                </a:lnTo>
                <a:cubicBezTo>
                  <a:pt x="469" y="869"/>
                  <a:pt x="399" y="869"/>
                  <a:pt x="356" y="827"/>
                </a:cubicBezTo>
                <a:lnTo>
                  <a:pt x="42" y="512"/>
                </a:lnTo>
                <a:cubicBezTo>
                  <a:pt x="0" y="469"/>
                  <a:pt x="0" y="399"/>
                  <a:pt x="42" y="356"/>
                </a:cubicBezTo>
                <a:lnTo>
                  <a:pt x="356" y="42"/>
                </a:lnTo>
              </a:path>
            </a:pathLst>
          </a:custGeom>
          <a:solidFill>
            <a:srgbClr val="6084CB">
              <a:alpha val="100000"/>
            </a:srgbClr>
          </a:solidFill>
          <a:ln w="0" cap="flat">
            <a:noFill/>
            <a:prstDash val="solid"/>
            <a:miter lim="0"/>
          </a:ln>
        </p:spPr>
        <p:txBody>
          <a:bodyPr rtlCol="0"/>
          <a:lstStyle/>
          <a:p>
            <a:pPr algn="ctr"/>
            <a:endParaRPr lang="zh-CN" altLang="en-US"/>
          </a:p>
        </p:txBody>
      </p:sp>
      <p:sp>
        <p:nvSpPr>
          <p:cNvPr id="9" name="TextBox 8"/>
          <p:cNvSpPr txBox="1"/>
          <p:nvPr/>
        </p:nvSpPr>
        <p:spPr>
          <a:xfrm>
            <a:off x="581206" y="924467"/>
            <a:ext cx="11030404" cy="650875"/>
          </a:xfrm>
          <a:prstGeom prst="rect">
            <a:avLst/>
          </a:prstGeom>
          <a:noFill/>
        </p:spPr>
        <p:txBody>
          <a:bodyPr wrap="square" rtlCol="0">
            <a:spAutoFit/>
          </a:bodyPr>
          <a:p>
            <a:pPr algn="l">
              <a:lnSpc>
                <a:spcPct val="130000"/>
              </a:lnSpc>
              <a:spcBef>
                <a:spcPts val="600"/>
              </a:spcBef>
            </a:pPr>
            <a:r>
              <a:rPr lang="zh-CN" altLang="en-US" sz="2800" dirty="0" smtClean="0"/>
              <a:t> </a:t>
            </a:r>
            <a:r>
              <a:rPr lang="en-US" altLang="zh-CN" sz="2800" b="1" dirty="0" smtClean="0">
                <a:latin typeface="宋体" charset="0"/>
                <a:ea typeface="宋体" charset="0"/>
                <a:cs typeface="宋体" charset="0"/>
              </a:rPr>
              <a:t>2</a:t>
            </a:r>
            <a:r>
              <a:rPr lang="zh-CN" altLang="en-US" sz="2800" b="1" dirty="0" smtClean="0">
                <a:latin typeface="宋体" charset="0"/>
                <a:ea typeface="宋体" charset="0"/>
                <a:cs typeface="宋体" charset="0"/>
              </a:rPr>
              <a:t>、高准确率</a:t>
            </a:r>
            <a:endParaRPr lang="zh-CN" altLang="en-US" sz="2800" kern="0" dirty="0" smtClean="0">
              <a:latin typeface="微软雅黑" charset="-122"/>
              <a:ea typeface="微软雅黑" charset="-122"/>
              <a:cs typeface="+mn-ea"/>
              <a:sym typeface="+mn-lt"/>
            </a:endParaRPr>
          </a:p>
        </p:txBody>
      </p:sp>
      <p:graphicFrame>
        <p:nvGraphicFramePr>
          <p:cNvPr id="11" name="表格 10"/>
          <p:cNvGraphicFramePr/>
          <p:nvPr>
            <p:custDataLst>
              <p:tags r:id="rId1"/>
            </p:custDataLst>
          </p:nvPr>
        </p:nvGraphicFramePr>
        <p:xfrm>
          <a:off x="901700" y="2241550"/>
          <a:ext cx="4728210" cy="731520"/>
        </p:xfrm>
        <a:graphic>
          <a:graphicData uri="http://schemas.openxmlformats.org/drawingml/2006/table">
            <a:tbl>
              <a:tblPr firstRow="1" bandRow="1">
                <a:tableStyleId>{5C22544A-7EE6-4342-B048-85BDC9FD1C3A}</a:tableStyleId>
              </a:tblPr>
              <a:tblGrid>
                <a:gridCol w="1565910"/>
                <a:gridCol w="1098550"/>
                <a:gridCol w="1137920"/>
                <a:gridCol w="925830"/>
              </a:tblGrid>
              <a:tr h="365760">
                <a:tc>
                  <a:txBody>
                    <a:bodyPr/>
                    <a:p>
                      <a:pPr algn="ctr">
                        <a:buNone/>
                      </a:pPr>
                      <a:r>
                        <a:rPr lang="zh-CN" altLang="en-US" sz="1400"/>
                        <a:t>火焰亮度</a:t>
                      </a:r>
                      <a:endParaRPr lang="zh-CN" altLang="en-US" sz="1400"/>
                    </a:p>
                  </a:txBody>
                  <a:tcPr anchor="ctr" anchorCtr="0"/>
                </a:tc>
                <a:tc>
                  <a:txBody>
                    <a:bodyPr/>
                    <a:p>
                      <a:pPr algn="ctr">
                        <a:buNone/>
                      </a:pPr>
                      <a:r>
                        <a:rPr lang="zh-CN" altLang="en-US" sz="1400"/>
                        <a:t>偏低</a:t>
                      </a:r>
                      <a:endParaRPr lang="zh-CN" altLang="en-US" sz="1400"/>
                    </a:p>
                  </a:txBody>
                  <a:tcPr anchor="ctr" anchorCtr="0"/>
                </a:tc>
                <a:tc>
                  <a:txBody>
                    <a:bodyPr/>
                    <a:p>
                      <a:pPr algn="ctr">
                        <a:buNone/>
                      </a:pPr>
                      <a:r>
                        <a:rPr lang="zh-CN" altLang="en-US" sz="1400"/>
                        <a:t>一般</a:t>
                      </a:r>
                      <a:endParaRPr lang="zh-CN" altLang="en-US" sz="1400"/>
                    </a:p>
                  </a:txBody>
                  <a:tcPr anchor="ctr" anchorCtr="0"/>
                </a:tc>
                <a:tc>
                  <a:txBody>
                    <a:bodyPr/>
                    <a:p>
                      <a:pPr algn="ctr">
                        <a:buNone/>
                      </a:pPr>
                      <a:r>
                        <a:rPr lang="zh-CN" altLang="en-US" sz="1400"/>
                        <a:t>亮</a:t>
                      </a:r>
                      <a:endParaRPr lang="zh-CN" altLang="en-US" sz="1400"/>
                    </a:p>
                  </a:txBody>
                  <a:tcPr anchor="ctr" anchorCtr="0"/>
                </a:tc>
              </a:tr>
              <a:tr h="365760">
                <a:tc>
                  <a:txBody>
                    <a:bodyPr/>
                    <a:p>
                      <a:pPr algn="ctr">
                        <a:buNone/>
                      </a:pPr>
                      <a:r>
                        <a:rPr lang="zh-CN" altLang="en-US" sz="1400"/>
                        <a:t>识别准确率</a:t>
                      </a:r>
                      <a:endParaRPr lang="zh-CN" altLang="en-US" sz="1400"/>
                    </a:p>
                  </a:txBody>
                  <a:tcPr anchor="ctr" anchorCtr="0"/>
                </a:tc>
                <a:tc>
                  <a:txBody>
                    <a:bodyPr/>
                    <a:p>
                      <a:pPr algn="ctr">
                        <a:buNone/>
                      </a:pPr>
                      <a:r>
                        <a:rPr lang="en-US" altLang="zh-CN" sz="1400"/>
                        <a:t>90.00%</a:t>
                      </a:r>
                      <a:endParaRPr lang="en-US" altLang="zh-CN" sz="1400"/>
                    </a:p>
                  </a:txBody>
                  <a:tcPr anchor="ctr" anchorCtr="0"/>
                </a:tc>
                <a:tc>
                  <a:txBody>
                    <a:bodyPr/>
                    <a:p>
                      <a:pPr algn="ctr">
                        <a:buNone/>
                      </a:pPr>
                      <a:r>
                        <a:rPr lang="en-US" altLang="zh-CN" sz="1400"/>
                        <a:t>99.00%</a:t>
                      </a:r>
                      <a:endParaRPr lang="en-US" altLang="zh-CN" sz="1400"/>
                    </a:p>
                  </a:txBody>
                  <a:tcPr anchor="ctr" anchorCtr="0"/>
                </a:tc>
                <a:tc>
                  <a:txBody>
                    <a:bodyPr/>
                    <a:p>
                      <a:pPr algn="ctr">
                        <a:buNone/>
                      </a:pPr>
                      <a:r>
                        <a:rPr lang="en-US" altLang="zh-CN" sz="1400"/>
                        <a:t>99.00%</a:t>
                      </a:r>
                      <a:endParaRPr lang="en-US" altLang="zh-CN" sz="1400"/>
                    </a:p>
                  </a:txBody>
                  <a:tcPr anchor="ctr" anchorCtr="0"/>
                </a:tc>
              </a:tr>
            </a:tbl>
          </a:graphicData>
        </a:graphic>
      </p:graphicFrame>
      <p:sp>
        <p:nvSpPr>
          <p:cNvPr id="12" name="矩形 11"/>
          <p:cNvSpPr/>
          <p:nvPr>
            <p:custDataLst>
              <p:tags r:id="rId2"/>
            </p:custDataLst>
          </p:nvPr>
        </p:nvSpPr>
        <p:spPr>
          <a:xfrm>
            <a:off x="825500" y="1694815"/>
            <a:ext cx="2959100" cy="423545"/>
          </a:xfrm>
          <a:prstGeom prst="rect">
            <a:avLst/>
          </a:prstGeom>
        </p:spPr>
        <p:txBody>
          <a:bodyPr wrap="square">
            <a:spAutoFit/>
          </a:bodyPr>
          <a:p>
            <a:pPr>
              <a:lnSpc>
                <a:spcPct val="120000"/>
              </a:lnSpc>
            </a:pPr>
            <a:r>
              <a:rPr lang="zh-CN" altLang="en-US" b="1" dirty="0" smtClean="0">
                <a:solidFill>
                  <a:schemeClr val="tx1">
                    <a:lumMod val="85000"/>
                    <a:lumOff val="15000"/>
                  </a:schemeClr>
                </a:solidFill>
                <a:latin typeface="微软雅黑" charset="-122"/>
                <a:ea typeface="微软雅黑" charset="-122"/>
                <a:cs typeface="+mn-ea"/>
                <a:sym typeface="微软雅黑" charset="-122"/>
              </a:rPr>
              <a:t>识别准确度指标（火焰）</a:t>
            </a:r>
            <a:endParaRPr lang="zh-CN" altLang="en-US" b="1" dirty="0" smtClean="0">
              <a:solidFill>
                <a:schemeClr val="tx1">
                  <a:lumMod val="85000"/>
                  <a:lumOff val="15000"/>
                </a:schemeClr>
              </a:solidFill>
              <a:latin typeface="微软雅黑" charset="-122"/>
              <a:ea typeface="微软雅黑" charset="-122"/>
              <a:cs typeface="+mn-ea"/>
              <a:sym typeface="微软雅黑" charset="-122"/>
            </a:endParaRPr>
          </a:p>
        </p:txBody>
      </p:sp>
      <p:graphicFrame>
        <p:nvGraphicFramePr>
          <p:cNvPr id="13" name="表格 12"/>
          <p:cNvGraphicFramePr/>
          <p:nvPr>
            <p:custDataLst>
              <p:tags r:id="rId3"/>
            </p:custDataLst>
          </p:nvPr>
        </p:nvGraphicFramePr>
        <p:xfrm>
          <a:off x="882650" y="3096260"/>
          <a:ext cx="4747260" cy="731520"/>
        </p:xfrm>
        <a:graphic>
          <a:graphicData uri="http://schemas.openxmlformats.org/drawingml/2006/table">
            <a:tbl>
              <a:tblPr firstRow="1" bandRow="1">
                <a:tableStyleId>{5C22544A-7EE6-4342-B048-85BDC9FD1C3A}</a:tableStyleId>
              </a:tblPr>
              <a:tblGrid>
                <a:gridCol w="1610995"/>
                <a:gridCol w="1065530"/>
                <a:gridCol w="1146810"/>
                <a:gridCol w="923925"/>
              </a:tblGrid>
              <a:tr h="365760">
                <a:tc>
                  <a:txBody>
                    <a:bodyPr/>
                    <a:p>
                      <a:pPr algn="ctr">
                        <a:buNone/>
                      </a:pPr>
                      <a:r>
                        <a:rPr lang="zh-CN" altLang="en-US" sz="1400"/>
                        <a:t>火焰区域和背景对比度</a:t>
                      </a:r>
                      <a:endParaRPr lang="zh-CN" altLang="en-US" sz="1400"/>
                    </a:p>
                  </a:txBody>
                  <a:tcPr anchor="ctr" anchorCtr="0"/>
                </a:tc>
                <a:tc>
                  <a:txBody>
                    <a:bodyPr/>
                    <a:p>
                      <a:pPr algn="ctr">
                        <a:buNone/>
                      </a:pPr>
                      <a:r>
                        <a:rPr lang="zh-CN" altLang="en-US" sz="1400"/>
                        <a:t>偏弱</a:t>
                      </a:r>
                      <a:endParaRPr lang="zh-CN" altLang="en-US" sz="1400"/>
                    </a:p>
                  </a:txBody>
                  <a:tcPr anchor="ctr" anchorCtr="0"/>
                </a:tc>
                <a:tc>
                  <a:txBody>
                    <a:bodyPr/>
                    <a:p>
                      <a:pPr algn="ctr">
                        <a:buNone/>
                      </a:pPr>
                      <a:r>
                        <a:rPr lang="zh-CN" altLang="en-US" sz="1400"/>
                        <a:t>一般</a:t>
                      </a:r>
                      <a:endParaRPr lang="zh-CN" altLang="en-US" sz="1400"/>
                    </a:p>
                  </a:txBody>
                  <a:tcPr anchor="ctr" anchorCtr="0"/>
                </a:tc>
                <a:tc>
                  <a:txBody>
                    <a:bodyPr/>
                    <a:p>
                      <a:pPr algn="ctr">
                        <a:buNone/>
                      </a:pPr>
                      <a:r>
                        <a:rPr lang="zh-CN" altLang="en-US" sz="1400"/>
                        <a:t>强</a:t>
                      </a:r>
                      <a:endParaRPr lang="zh-CN" altLang="en-US" sz="1400"/>
                    </a:p>
                  </a:txBody>
                  <a:tcPr anchor="ctr" anchorCtr="0"/>
                </a:tc>
              </a:tr>
              <a:tr h="365760">
                <a:tc>
                  <a:txBody>
                    <a:bodyPr/>
                    <a:p>
                      <a:pPr algn="ctr">
                        <a:buNone/>
                      </a:pPr>
                      <a:r>
                        <a:rPr lang="zh-CN" altLang="en-US" sz="1400"/>
                        <a:t>识别准确率</a:t>
                      </a:r>
                      <a:endParaRPr lang="zh-CN" altLang="en-US" sz="1400"/>
                    </a:p>
                  </a:txBody>
                  <a:tcPr anchor="ctr" anchorCtr="0"/>
                </a:tc>
                <a:tc>
                  <a:txBody>
                    <a:bodyPr/>
                    <a:p>
                      <a:pPr algn="ctr">
                        <a:buNone/>
                      </a:pPr>
                      <a:r>
                        <a:rPr lang="en-US" altLang="zh-CN" sz="1400"/>
                        <a:t>89.00%</a:t>
                      </a:r>
                      <a:endParaRPr lang="en-US" altLang="zh-CN" sz="1400"/>
                    </a:p>
                  </a:txBody>
                  <a:tcPr anchor="ctr" anchorCtr="0"/>
                </a:tc>
                <a:tc>
                  <a:txBody>
                    <a:bodyPr/>
                    <a:p>
                      <a:pPr algn="ctr">
                        <a:buNone/>
                      </a:pPr>
                      <a:r>
                        <a:rPr lang="en-US" altLang="zh-CN" sz="1400"/>
                        <a:t>99.00%</a:t>
                      </a:r>
                      <a:endParaRPr lang="en-US" altLang="zh-CN" sz="1400"/>
                    </a:p>
                  </a:txBody>
                  <a:tcPr anchor="ctr" anchorCtr="0"/>
                </a:tc>
                <a:tc>
                  <a:txBody>
                    <a:bodyPr/>
                    <a:p>
                      <a:pPr algn="ctr">
                        <a:buNone/>
                      </a:pPr>
                      <a:r>
                        <a:rPr lang="en-US" altLang="zh-CN" sz="1400"/>
                        <a:t>99.00%</a:t>
                      </a:r>
                      <a:endParaRPr lang="en-US" altLang="zh-CN" sz="1400"/>
                    </a:p>
                  </a:txBody>
                  <a:tcPr anchor="ctr" anchorCtr="0"/>
                </a:tc>
              </a:tr>
            </a:tbl>
          </a:graphicData>
        </a:graphic>
      </p:graphicFrame>
      <p:graphicFrame>
        <p:nvGraphicFramePr>
          <p:cNvPr id="14" name="表格 13"/>
          <p:cNvGraphicFramePr/>
          <p:nvPr>
            <p:custDataLst>
              <p:tags r:id="rId4"/>
            </p:custDataLst>
          </p:nvPr>
        </p:nvGraphicFramePr>
        <p:xfrm>
          <a:off x="883920" y="4095750"/>
          <a:ext cx="4747260" cy="883920"/>
        </p:xfrm>
        <a:graphic>
          <a:graphicData uri="http://schemas.openxmlformats.org/drawingml/2006/table">
            <a:tbl>
              <a:tblPr firstRow="1" bandRow="1">
                <a:tableStyleId>{5C22544A-7EE6-4342-B048-85BDC9FD1C3A}</a:tableStyleId>
              </a:tblPr>
              <a:tblGrid>
                <a:gridCol w="1610995"/>
                <a:gridCol w="1065530"/>
                <a:gridCol w="1146810"/>
                <a:gridCol w="923925"/>
              </a:tblGrid>
              <a:tr h="518160">
                <a:tc>
                  <a:txBody>
                    <a:bodyPr/>
                    <a:p>
                      <a:pPr algn="ctr">
                        <a:buNone/>
                      </a:pPr>
                      <a:r>
                        <a:rPr lang="zh-CN" altLang="en-US" sz="1400"/>
                        <a:t>火焰区域占原始图片的面积</a:t>
                      </a:r>
                      <a:endParaRPr lang="zh-CN" altLang="en-US" sz="1400"/>
                    </a:p>
                  </a:txBody>
                  <a:tcPr anchor="ctr" anchorCtr="0"/>
                </a:tc>
                <a:tc>
                  <a:txBody>
                    <a:bodyPr/>
                    <a:p>
                      <a:pPr algn="ctr">
                        <a:buNone/>
                      </a:pPr>
                      <a:r>
                        <a:rPr lang="zh-CN" altLang="en-US" sz="1400"/>
                        <a:t>小于</a:t>
                      </a:r>
                      <a:r>
                        <a:rPr lang="en-US" altLang="zh-CN" sz="1400"/>
                        <a:t>5%</a:t>
                      </a:r>
                      <a:endParaRPr lang="en-US" altLang="zh-CN" sz="1400"/>
                    </a:p>
                  </a:txBody>
                  <a:tcPr anchor="ctr" anchorCtr="0"/>
                </a:tc>
                <a:tc>
                  <a:txBody>
                    <a:bodyPr/>
                    <a:p>
                      <a:pPr algn="ctr">
                        <a:buNone/>
                      </a:pPr>
                      <a:r>
                        <a:rPr lang="zh-CN" altLang="en-US" sz="1400"/>
                        <a:t>大于</a:t>
                      </a:r>
                      <a:r>
                        <a:rPr lang="en-US" altLang="zh-CN" sz="1400"/>
                        <a:t>5%</a:t>
                      </a:r>
                      <a:endParaRPr lang="en-US" altLang="zh-CN" sz="1400"/>
                    </a:p>
                  </a:txBody>
                  <a:tcPr anchor="ctr" anchorCtr="0"/>
                </a:tc>
                <a:tc>
                  <a:txBody>
                    <a:bodyPr/>
                    <a:p>
                      <a:pPr algn="ctr">
                        <a:buNone/>
                      </a:pPr>
                      <a:r>
                        <a:rPr lang="zh-CN" altLang="en-US" sz="1400"/>
                        <a:t>大于</a:t>
                      </a:r>
                      <a:r>
                        <a:rPr lang="en-US" altLang="zh-CN" sz="1400"/>
                        <a:t>20%</a:t>
                      </a:r>
                      <a:endParaRPr lang="en-US" altLang="zh-CN" sz="1400"/>
                    </a:p>
                  </a:txBody>
                  <a:tcPr anchor="ctr" anchorCtr="0"/>
                </a:tc>
              </a:tr>
              <a:tr h="365760">
                <a:tc>
                  <a:txBody>
                    <a:bodyPr/>
                    <a:p>
                      <a:pPr algn="ctr">
                        <a:buNone/>
                      </a:pPr>
                      <a:r>
                        <a:rPr lang="zh-CN" altLang="en-US" sz="1400"/>
                        <a:t>识别准确率</a:t>
                      </a:r>
                      <a:endParaRPr lang="zh-CN" altLang="en-US" sz="1400"/>
                    </a:p>
                  </a:txBody>
                  <a:tcPr anchor="ctr" anchorCtr="0"/>
                </a:tc>
                <a:tc>
                  <a:txBody>
                    <a:bodyPr/>
                    <a:p>
                      <a:pPr algn="ctr">
                        <a:buNone/>
                      </a:pPr>
                      <a:r>
                        <a:rPr lang="en-US" altLang="zh-CN" sz="1400"/>
                        <a:t>80.00%</a:t>
                      </a:r>
                      <a:endParaRPr lang="en-US" altLang="zh-CN" sz="1400"/>
                    </a:p>
                  </a:txBody>
                  <a:tcPr anchor="ctr" anchorCtr="0"/>
                </a:tc>
                <a:tc>
                  <a:txBody>
                    <a:bodyPr/>
                    <a:p>
                      <a:pPr algn="ctr">
                        <a:buNone/>
                      </a:pPr>
                      <a:r>
                        <a:rPr lang="en-US" altLang="zh-CN" sz="1400"/>
                        <a:t>99.00%</a:t>
                      </a:r>
                      <a:endParaRPr lang="en-US" altLang="zh-CN" sz="1400"/>
                    </a:p>
                  </a:txBody>
                  <a:tcPr anchor="ctr" anchorCtr="0"/>
                </a:tc>
                <a:tc>
                  <a:txBody>
                    <a:bodyPr/>
                    <a:p>
                      <a:pPr algn="ctr">
                        <a:buNone/>
                      </a:pPr>
                      <a:r>
                        <a:rPr lang="en-US" altLang="zh-CN" sz="1400"/>
                        <a:t>99.00%</a:t>
                      </a:r>
                      <a:endParaRPr lang="en-US" altLang="zh-CN" sz="1400"/>
                    </a:p>
                  </a:txBody>
                  <a:tcPr anchor="ctr" anchorCtr="0"/>
                </a:tc>
              </a:tr>
            </a:tbl>
          </a:graphicData>
        </a:graphic>
      </p:graphicFrame>
      <p:graphicFrame>
        <p:nvGraphicFramePr>
          <p:cNvPr id="2" name="表格 1"/>
          <p:cNvGraphicFramePr/>
          <p:nvPr>
            <p:custDataLst>
              <p:tags r:id="rId5"/>
            </p:custDataLst>
          </p:nvPr>
        </p:nvGraphicFramePr>
        <p:xfrm>
          <a:off x="6473190" y="2241550"/>
          <a:ext cx="4701540" cy="883920"/>
        </p:xfrm>
        <a:graphic>
          <a:graphicData uri="http://schemas.openxmlformats.org/drawingml/2006/table">
            <a:tbl>
              <a:tblPr firstRow="1" bandRow="1">
                <a:tableStyleId>{5C22544A-7EE6-4342-B048-85BDC9FD1C3A}</a:tableStyleId>
              </a:tblPr>
              <a:tblGrid>
                <a:gridCol w="1575435"/>
                <a:gridCol w="1735455"/>
                <a:gridCol w="1390650"/>
              </a:tblGrid>
              <a:tr h="365760">
                <a:tc>
                  <a:txBody>
                    <a:bodyPr/>
                    <a:p>
                      <a:pPr algn="ctr">
                        <a:buNone/>
                      </a:pPr>
                      <a:r>
                        <a:rPr lang="zh-CN" altLang="en-US" sz="1400"/>
                        <a:t>烟雾在图像中浓度（透明度）</a:t>
                      </a:r>
                      <a:endParaRPr lang="zh-CN" altLang="en-US" sz="1400"/>
                    </a:p>
                  </a:txBody>
                  <a:tcPr anchor="ctr" anchorCtr="0"/>
                </a:tc>
                <a:tc>
                  <a:txBody>
                    <a:bodyPr/>
                    <a:p>
                      <a:pPr algn="ctr">
                        <a:buNone/>
                      </a:pPr>
                      <a:r>
                        <a:rPr lang="en-US" altLang="zh-CN" sz="1400"/>
                        <a:t>Alpha</a:t>
                      </a:r>
                      <a:r>
                        <a:rPr lang="zh-CN" altLang="en-US" sz="1400"/>
                        <a:t>小于</a:t>
                      </a:r>
                      <a:r>
                        <a:rPr lang="en-US" altLang="zh-CN" sz="1400"/>
                        <a:t>0.1</a:t>
                      </a:r>
                      <a:endParaRPr lang="en-US" altLang="zh-CN" sz="1400"/>
                    </a:p>
                  </a:txBody>
                  <a:tcPr anchor="ctr" anchorCtr="0"/>
                </a:tc>
                <a:tc>
                  <a:txBody>
                    <a:bodyPr/>
                    <a:p>
                      <a:pPr algn="ctr">
                        <a:buNone/>
                      </a:pPr>
                      <a:r>
                        <a:rPr lang="en-US" altLang="zh-CN" sz="1400"/>
                        <a:t>Alpha</a:t>
                      </a:r>
                      <a:r>
                        <a:rPr lang="zh-CN" altLang="en-US" sz="1400"/>
                        <a:t>大于</a:t>
                      </a:r>
                      <a:r>
                        <a:rPr lang="en-US" altLang="zh-CN" sz="1400"/>
                        <a:t>0.1</a:t>
                      </a:r>
                      <a:endParaRPr lang="en-US" altLang="zh-CN" sz="1400"/>
                    </a:p>
                  </a:txBody>
                  <a:tcPr anchor="ctr" anchorCtr="0"/>
                </a:tc>
              </a:tr>
              <a:tr h="365760">
                <a:tc>
                  <a:txBody>
                    <a:bodyPr/>
                    <a:p>
                      <a:pPr algn="ctr">
                        <a:buNone/>
                      </a:pPr>
                      <a:r>
                        <a:rPr lang="zh-CN" altLang="en-US" sz="1400"/>
                        <a:t>识别准确率</a:t>
                      </a:r>
                      <a:endParaRPr lang="zh-CN" altLang="en-US" sz="1400"/>
                    </a:p>
                  </a:txBody>
                  <a:tcPr anchor="ctr" anchorCtr="0"/>
                </a:tc>
                <a:tc>
                  <a:txBody>
                    <a:bodyPr/>
                    <a:p>
                      <a:pPr algn="ctr">
                        <a:buNone/>
                      </a:pPr>
                      <a:r>
                        <a:rPr lang="en-US" altLang="zh-CN" sz="1400"/>
                        <a:t>80.00%</a:t>
                      </a:r>
                      <a:endParaRPr lang="en-US" altLang="zh-CN" sz="1400"/>
                    </a:p>
                  </a:txBody>
                  <a:tcPr anchor="ctr" anchorCtr="0"/>
                </a:tc>
                <a:tc>
                  <a:txBody>
                    <a:bodyPr/>
                    <a:p>
                      <a:pPr algn="ctr">
                        <a:buNone/>
                      </a:pPr>
                      <a:r>
                        <a:rPr lang="en-US" altLang="zh-CN" sz="1400"/>
                        <a:t>99.00%</a:t>
                      </a:r>
                      <a:endParaRPr lang="en-US" altLang="zh-CN" sz="1400"/>
                    </a:p>
                  </a:txBody>
                  <a:tcPr anchor="ctr" anchorCtr="0"/>
                </a:tc>
              </a:tr>
            </a:tbl>
          </a:graphicData>
        </a:graphic>
      </p:graphicFrame>
      <p:sp>
        <p:nvSpPr>
          <p:cNvPr id="3" name="矩形 2"/>
          <p:cNvSpPr/>
          <p:nvPr>
            <p:custDataLst>
              <p:tags r:id="rId6"/>
            </p:custDataLst>
          </p:nvPr>
        </p:nvSpPr>
        <p:spPr>
          <a:xfrm>
            <a:off x="6396990" y="1694815"/>
            <a:ext cx="2959100" cy="423545"/>
          </a:xfrm>
          <a:prstGeom prst="rect">
            <a:avLst/>
          </a:prstGeom>
        </p:spPr>
        <p:txBody>
          <a:bodyPr wrap="square">
            <a:spAutoFit/>
          </a:bodyPr>
          <a:p>
            <a:pPr>
              <a:lnSpc>
                <a:spcPct val="120000"/>
              </a:lnSpc>
            </a:pPr>
            <a:r>
              <a:rPr lang="zh-CN" altLang="en-US" b="1" dirty="0" smtClean="0">
                <a:solidFill>
                  <a:schemeClr val="tx1">
                    <a:lumMod val="85000"/>
                    <a:lumOff val="15000"/>
                  </a:schemeClr>
                </a:solidFill>
                <a:latin typeface="微软雅黑" charset="-122"/>
                <a:ea typeface="微软雅黑" charset="-122"/>
                <a:cs typeface="+mn-ea"/>
                <a:sym typeface="微软雅黑" charset="-122"/>
              </a:rPr>
              <a:t>识别准确度指标（烟雾）</a:t>
            </a:r>
            <a:endParaRPr lang="zh-CN" altLang="en-US" b="1" dirty="0" smtClean="0">
              <a:solidFill>
                <a:schemeClr val="tx1">
                  <a:lumMod val="85000"/>
                  <a:lumOff val="15000"/>
                </a:schemeClr>
              </a:solidFill>
              <a:latin typeface="微软雅黑" charset="-122"/>
              <a:ea typeface="微软雅黑" charset="-122"/>
              <a:cs typeface="+mn-ea"/>
              <a:sym typeface="微软雅黑" charset="-122"/>
            </a:endParaRPr>
          </a:p>
        </p:txBody>
      </p:sp>
      <p:graphicFrame>
        <p:nvGraphicFramePr>
          <p:cNvPr id="4" name="表格 3"/>
          <p:cNvGraphicFramePr/>
          <p:nvPr>
            <p:custDataLst>
              <p:tags r:id="rId7"/>
            </p:custDataLst>
          </p:nvPr>
        </p:nvGraphicFramePr>
        <p:xfrm>
          <a:off x="6473190" y="3168650"/>
          <a:ext cx="4747260" cy="731520"/>
        </p:xfrm>
        <a:graphic>
          <a:graphicData uri="http://schemas.openxmlformats.org/drawingml/2006/table">
            <a:tbl>
              <a:tblPr firstRow="1" bandRow="1">
                <a:tableStyleId>{5C22544A-7EE6-4342-B048-85BDC9FD1C3A}</a:tableStyleId>
              </a:tblPr>
              <a:tblGrid>
                <a:gridCol w="1610995"/>
                <a:gridCol w="1065530"/>
                <a:gridCol w="1146810"/>
                <a:gridCol w="923925"/>
              </a:tblGrid>
              <a:tr h="365760">
                <a:tc>
                  <a:txBody>
                    <a:bodyPr/>
                    <a:p>
                      <a:pPr algn="ctr">
                        <a:buNone/>
                      </a:pPr>
                      <a:r>
                        <a:rPr lang="zh-CN" altLang="en-US" sz="1400"/>
                        <a:t>烟雾区域和背景对比度</a:t>
                      </a:r>
                      <a:endParaRPr lang="zh-CN" altLang="en-US" sz="1400"/>
                    </a:p>
                  </a:txBody>
                  <a:tcPr anchor="ctr" anchorCtr="0"/>
                </a:tc>
                <a:tc>
                  <a:txBody>
                    <a:bodyPr/>
                    <a:p>
                      <a:pPr algn="ctr">
                        <a:buNone/>
                      </a:pPr>
                      <a:r>
                        <a:rPr lang="zh-CN" altLang="en-US" sz="1400"/>
                        <a:t>偏弱</a:t>
                      </a:r>
                      <a:endParaRPr lang="zh-CN" altLang="en-US" sz="1400"/>
                    </a:p>
                  </a:txBody>
                  <a:tcPr anchor="ctr" anchorCtr="0"/>
                </a:tc>
                <a:tc>
                  <a:txBody>
                    <a:bodyPr/>
                    <a:p>
                      <a:pPr algn="ctr">
                        <a:buNone/>
                      </a:pPr>
                      <a:r>
                        <a:rPr lang="zh-CN" altLang="en-US" sz="1400"/>
                        <a:t>一般</a:t>
                      </a:r>
                      <a:endParaRPr lang="zh-CN" altLang="en-US" sz="1400"/>
                    </a:p>
                  </a:txBody>
                  <a:tcPr anchor="ctr" anchorCtr="0"/>
                </a:tc>
                <a:tc>
                  <a:txBody>
                    <a:bodyPr/>
                    <a:p>
                      <a:pPr algn="ctr">
                        <a:buNone/>
                      </a:pPr>
                      <a:r>
                        <a:rPr lang="zh-CN" altLang="en-US" sz="1400"/>
                        <a:t>强</a:t>
                      </a:r>
                      <a:endParaRPr lang="zh-CN" altLang="en-US" sz="1400"/>
                    </a:p>
                  </a:txBody>
                  <a:tcPr anchor="ctr" anchorCtr="0"/>
                </a:tc>
              </a:tr>
              <a:tr h="365760">
                <a:tc>
                  <a:txBody>
                    <a:bodyPr/>
                    <a:p>
                      <a:pPr algn="ctr">
                        <a:buNone/>
                      </a:pPr>
                      <a:r>
                        <a:rPr lang="zh-CN" altLang="en-US" sz="1400"/>
                        <a:t>识别准确率</a:t>
                      </a:r>
                      <a:endParaRPr lang="zh-CN" altLang="en-US" sz="1400"/>
                    </a:p>
                  </a:txBody>
                  <a:tcPr anchor="ctr" anchorCtr="0"/>
                </a:tc>
                <a:tc>
                  <a:txBody>
                    <a:bodyPr/>
                    <a:p>
                      <a:pPr algn="ctr">
                        <a:buNone/>
                      </a:pPr>
                      <a:r>
                        <a:rPr lang="en-US" altLang="zh-CN" sz="1400"/>
                        <a:t>80.00%</a:t>
                      </a:r>
                      <a:endParaRPr lang="en-US" altLang="zh-CN" sz="1400"/>
                    </a:p>
                  </a:txBody>
                  <a:tcPr anchor="ctr" anchorCtr="0"/>
                </a:tc>
                <a:tc>
                  <a:txBody>
                    <a:bodyPr/>
                    <a:p>
                      <a:pPr algn="ctr">
                        <a:buNone/>
                      </a:pPr>
                      <a:r>
                        <a:rPr lang="en-US" altLang="zh-CN" sz="1400"/>
                        <a:t>99.00%</a:t>
                      </a:r>
                      <a:endParaRPr lang="en-US" altLang="zh-CN" sz="1400"/>
                    </a:p>
                  </a:txBody>
                  <a:tcPr anchor="ctr" anchorCtr="0"/>
                </a:tc>
                <a:tc>
                  <a:txBody>
                    <a:bodyPr/>
                    <a:p>
                      <a:pPr algn="ctr">
                        <a:buNone/>
                      </a:pPr>
                      <a:r>
                        <a:rPr lang="en-US" altLang="zh-CN" sz="1400"/>
                        <a:t>99.00%</a:t>
                      </a:r>
                      <a:endParaRPr lang="en-US" altLang="zh-CN" sz="1400"/>
                    </a:p>
                  </a:txBody>
                  <a:tcPr anchor="ctr" anchorCtr="0"/>
                </a:tc>
              </a:tr>
            </a:tbl>
          </a:graphicData>
        </a:graphic>
      </p:graphicFrame>
      <p:graphicFrame>
        <p:nvGraphicFramePr>
          <p:cNvPr id="8" name="表格 7"/>
          <p:cNvGraphicFramePr/>
          <p:nvPr>
            <p:custDataLst>
              <p:tags r:id="rId8"/>
            </p:custDataLst>
          </p:nvPr>
        </p:nvGraphicFramePr>
        <p:xfrm>
          <a:off x="6473190" y="4095750"/>
          <a:ext cx="4747260" cy="883920"/>
        </p:xfrm>
        <a:graphic>
          <a:graphicData uri="http://schemas.openxmlformats.org/drawingml/2006/table">
            <a:tbl>
              <a:tblPr firstRow="1" bandRow="1">
                <a:tableStyleId>{5C22544A-7EE6-4342-B048-85BDC9FD1C3A}</a:tableStyleId>
              </a:tblPr>
              <a:tblGrid>
                <a:gridCol w="1610995"/>
                <a:gridCol w="1065530"/>
                <a:gridCol w="1146810"/>
                <a:gridCol w="923925"/>
              </a:tblGrid>
              <a:tr h="518160">
                <a:tc>
                  <a:txBody>
                    <a:bodyPr/>
                    <a:p>
                      <a:pPr algn="ctr">
                        <a:buNone/>
                      </a:pPr>
                      <a:r>
                        <a:rPr lang="zh-CN" altLang="en-US" sz="1400"/>
                        <a:t>烟雾区域占原始图片的面积</a:t>
                      </a:r>
                      <a:endParaRPr lang="zh-CN" altLang="en-US" sz="1400"/>
                    </a:p>
                  </a:txBody>
                  <a:tcPr anchor="ctr" anchorCtr="0"/>
                </a:tc>
                <a:tc>
                  <a:txBody>
                    <a:bodyPr/>
                    <a:p>
                      <a:pPr algn="ctr">
                        <a:buNone/>
                      </a:pPr>
                      <a:r>
                        <a:rPr lang="zh-CN" altLang="en-US" sz="1400"/>
                        <a:t>小于</a:t>
                      </a:r>
                      <a:r>
                        <a:rPr lang="en-US" altLang="zh-CN" sz="1400"/>
                        <a:t>5%</a:t>
                      </a:r>
                      <a:endParaRPr lang="en-US" altLang="zh-CN" sz="1400"/>
                    </a:p>
                  </a:txBody>
                  <a:tcPr anchor="ctr" anchorCtr="0"/>
                </a:tc>
                <a:tc>
                  <a:txBody>
                    <a:bodyPr/>
                    <a:p>
                      <a:pPr algn="ctr">
                        <a:buNone/>
                      </a:pPr>
                      <a:r>
                        <a:rPr lang="zh-CN" altLang="en-US" sz="1400"/>
                        <a:t>大于</a:t>
                      </a:r>
                      <a:r>
                        <a:rPr lang="en-US" altLang="zh-CN" sz="1400"/>
                        <a:t>5%</a:t>
                      </a:r>
                      <a:endParaRPr lang="en-US" altLang="zh-CN" sz="1400"/>
                    </a:p>
                  </a:txBody>
                  <a:tcPr anchor="ctr" anchorCtr="0"/>
                </a:tc>
                <a:tc>
                  <a:txBody>
                    <a:bodyPr/>
                    <a:p>
                      <a:pPr algn="ctr">
                        <a:buNone/>
                      </a:pPr>
                      <a:r>
                        <a:rPr lang="zh-CN" altLang="en-US" sz="1400"/>
                        <a:t>大于</a:t>
                      </a:r>
                      <a:r>
                        <a:rPr lang="en-US" altLang="zh-CN" sz="1400"/>
                        <a:t>20%</a:t>
                      </a:r>
                      <a:endParaRPr lang="en-US" altLang="zh-CN" sz="1400"/>
                    </a:p>
                  </a:txBody>
                  <a:tcPr anchor="ctr" anchorCtr="0"/>
                </a:tc>
              </a:tr>
              <a:tr h="365760">
                <a:tc>
                  <a:txBody>
                    <a:bodyPr/>
                    <a:p>
                      <a:pPr algn="ctr">
                        <a:buNone/>
                      </a:pPr>
                      <a:r>
                        <a:rPr lang="zh-CN" altLang="en-US" sz="1400"/>
                        <a:t>识别准确率</a:t>
                      </a:r>
                      <a:endParaRPr lang="zh-CN" altLang="en-US" sz="1400"/>
                    </a:p>
                  </a:txBody>
                  <a:tcPr anchor="ctr" anchorCtr="0"/>
                </a:tc>
                <a:tc>
                  <a:txBody>
                    <a:bodyPr/>
                    <a:p>
                      <a:pPr algn="ctr">
                        <a:buNone/>
                      </a:pPr>
                      <a:r>
                        <a:rPr lang="en-US" altLang="zh-CN" sz="1400"/>
                        <a:t>70.00%</a:t>
                      </a:r>
                      <a:endParaRPr lang="en-US" altLang="zh-CN" sz="1400"/>
                    </a:p>
                  </a:txBody>
                  <a:tcPr anchor="ctr" anchorCtr="0"/>
                </a:tc>
                <a:tc>
                  <a:txBody>
                    <a:bodyPr/>
                    <a:p>
                      <a:pPr algn="ctr">
                        <a:buNone/>
                      </a:pPr>
                      <a:r>
                        <a:rPr lang="en-US" altLang="zh-CN" sz="1400"/>
                        <a:t>99.00%</a:t>
                      </a:r>
                      <a:endParaRPr lang="en-US" altLang="zh-CN" sz="1400"/>
                    </a:p>
                  </a:txBody>
                  <a:tcPr anchor="ctr" anchorCtr="0"/>
                </a:tc>
                <a:tc>
                  <a:txBody>
                    <a:bodyPr/>
                    <a:p>
                      <a:pPr algn="ctr">
                        <a:buNone/>
                      </a:pPr>
                      <a:r>
                        <a:rPr lang="en-US" altLang="zh-CN" sz="1400"/>
                        <a:t>99.00%</a:t>
                      </a:r>
                      <a:endParaRPr lang="en-US" altLang="zh-CN" sz="1400"/>
                    </a:p>
                  </a:txBody>
                  <a:tcPr anchor="ctr" anchorCtr="0"/>
                </a:tc>
              </a:tr>
            </a:tbl>
          </a:graphicData>
        </a:graphic>
      </p:graphicFrame>
      <p:sp>
        <p:nvSpPr>
          <p:cNvPr id="5" name="文本框 4"/>
          <p:cNvSpPr txBox="1"/>
          <p:nvPr/>
        </p:nvSpPr>
        <p:spPr>
          <a:xfrm>
            <a:off x="883920" y="5501005"/>
            <a:ext cx="10336530" cy="645160"/>
          </a:xfrm>
          <a:prstGeom prst="rect">
            <a:avLst/>
          </a:prstGeom>
          <a:noFill/>
        </p:spPr>
        <p:txBody>
          <a:bodyPr wrap="square" rtlCol="0" anchor="t">
            <a:spAutoFit/>
          </a:bodyPr>
          <a:p>
            <a:r>
              <a:rPr lang="zh-CN" altLang="en-US"/>
              <a:t>通过计算机视觉技术对摄像头采集的图像进行识别。在NVIDIA GeForce RTX 3060 12GB GDDR6下，对于1920x1080 分别率的图像，识别速度为每秒40-50张。</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box 286"/>
          <p:cNvSpPr/>
          <p:nvPr/>
        </p:nvSpPr>
        <p:spPr>
          <a:xfrm>
            <a:off x="260985" y="307975"/>
            <a:ext cx="2877820" cy="619125"/>
          </a:xfrm>
          <a:prstGeom prst="rect">
            <a:avLst/>
          </a:prstGeom>
          <a:noFill/>
          <a:ln w="0" cap="flat">
            <a:noFill/>
            <a:prstDash val="solid"/>
            <a:miter lim="0"/>
          </a:ln>
        </p:spPr>
        <p:txBody>
          <a:bodyPr vert="horz" wrap="square" lIns="0" tIns="0" rIns="0" bIns="0"/>
          <a:lstStyle/>
          <a:p>
            <a:pPr algn="l" rtl="0" eaLnBrk="0">
              <a:lnSpc>
                <a:spcPct val="107000"/>
              </a:lnSpc>
            </a:pPr>
            <a:endParaRPr sz="400" dirty="0">
              <a:latin typeface="Arial" panose="020B0604020202020204"/>
              <a:ea typeface="Arial" panose="020B0604020202020204"/>
              <a:cs typeface="Arial" panose="020B0604020202020204"/>
            </a:endParaRPr>
          </a:p>
          <a:p>
            <a:pPr marL="564515" algn="l" rtl="0" eaLnBrk="0">
              <a:lnSpc>
                <a:spcPct val="91000"/>
              </a:lnSpc>
              <a:spcBef>
                <a:spcPts val="5"/>
              </a:spcBef>
              <a:tabLst>
                <a:tab pos="695325" algn="l"/>
              </a:tabLst>
            </a:pPr>
            <a:r>
              <a:rPr sz="3200" kern="0" spc="0" dirty="0">
                <a:solidFill>
                  <a:srgbClr val="000000">
                    <a:alpha val="100000"/>
                  </a:srgbClr>
                </a:solidFill>
                <a:latin typeface="微软雅黑"/>
                <a:ea typeface="微软雅黑"/>
                <a:cs typeface="微软雅黑"/>
              </a:rPr>
              <a:t>	</a:t>
            </a:r>
            <a:r>
              <a:rPr sz="3200" b="1" kern="0" spc="-10" dirty="0">
                <a:solidFill>
                  <a:srgbClr val="000000">
                    <a:alpha val="100000"/>
                  </a:srgbClr>
                </a:solidFill>
                <a:latin typeface="微软雅黑"/>
                <a:ea typeface="微软雅黑"/>
                <a:cs typeface="微软雅黑"/>
              </a:rPr>
              <a:t>产品</a:t>
            </a:r>
            <a:r>
              <a:rPr lang="zh-CN" sz="3200" b="1" kern="0" spc="-10" dirty="0">
                <a:solidFill>
                  <a:srgbClr val="000000">
                    <a:alpha val="100000"/>
                  </a:srgbClr>
                </a:solidFill>
                <a:latin typeface="微软雅黑"/>
                <a:ea typeface="微软雅黑"/>
                <a:cs typeface="微软雅黑"/>
              </a:rPr>
              <a:t>特点</a:t>
            </a:r>
            <a:endParaRPr lang="en-US" altLang="zh-CN" sz="3200" b="1" kern="0" spc="-10" dirty="0">
              <a:solidFill>
                <a:srgbClr val="000000">
                  <a:alpha val="100000"/>
                </a:srgbClr>
              </a:solidFill>
              <a:latin typeface="微软雅黑"/>
              <a:ea typeface="微软雅黑"/>
              <a:cs typeface="微软雅黑"/>
            </a:endParaRPr>
          </a:p>
        </p:txBody>
      </p:sp>
      <p:sp>
        <p:nvSpPr>
          <p:cNvPr id="288" name="path 288"/>
          <p:cNvSpPr/>
          <p:nvPr/>
        </p:nvSpPr>
        <p:spPr>
          <a:xfrm>
            <a:off x="273408" y="320529"/>
            <a:ext cx="551929" cy="551938"/>
          </a:xfrm>
          <a:custGeom>
            <a:avLst/>
            <a:gdLst/>
            <a:ahLst/>
            <a:cxnLst/>
            <a:rect l="0" t="0" r="0" b="0"/>
            <a:pathLst>
              <a:path w="869" h="869">
                <a:moveTo>
                  <a:pt x="356" y="42"/>
                </a:moveTo>
                <a:cubicBezTo>
                  <a:pt x="399" y="0"/>
                  <a:pt x="469" y="0"/>
                  <a:pt x="512" y="42"/>
                </a:cubicBezTo>
                <a:lnTo>
                  <a:pt x="827" y="356"/>
                </a:lnTo>
                <a:cubicBezTo>
                  <a:pt x="869" y="399"/>
                  <a:pt x="869" y="469"/>
                  <a:pt x="827" y="512"/>
                </a:cubicBezTo>
                <a:lnTo>
                  <a:pt x="512" y="827"/>
                </a:lnTo>
                <a:cubicBezTo>
                  <a:pt x="469" y="869"/>
                  <a:pt x="399" y="869"/>
                  <a:pt x="356" y="827"/>
                </a:cubicBezTo>
                <a:lnTo>
                  <a:pt x="42" y="512"/>
                </a:lnTo>
                <a:cubicBezTo>
                  <a:pt x="0" y="469"/>
                  <a:pt x="0" y="399"/>
                  <a:pt x="42" y="356"/>
                </a:cubicBezTo>
                <a:lnTo>
                  <a:pt x="356" y="42"/>
                </a:lnTo>
              </a:path>
            </a:pathLst>
          </a:custGeom>
          <a:solidFill>
            <a:srgbClr val="6084CB">
              <a:alpha val="100000"/>
            </a:srgbClr>
          </a:solidFill>
          <a:ln w="0" cap="flat">
            <a:noFill/>
            <a:prstDash val="solid"/>
            <a:miter lim="0"/>
          </a:ln>
        </p:spPr>
        <p:txBody>
          <a:bodyPr rtlCol="0"/>
          <a:lstStyle/>
          <a:p>
            <a:pPr algn="ctr"/>
            <a:endParaRPr lang="zh-CN" altLang="en-US"/>
          </a:p>
        </p:txBody>
      </p:sp>
      <p:sp>
        <p:nvSpPr>
          <p:cNvPr id="9" name="TextBox 8"/>
          <p:cNvSpPr txBox="1"/>
          <p:nvPr/>
        </p:nvSpPr>
        <p:spPr>
          <a:xfrm>
            <a:off x="580571" y="1193707"/>
            <a:ext cx="11030404" cy="1687195"/>
          </a:xfrm>
          <a:prstGeom prst="rect">
            <a:avLst/>
          </a:prstGeom>
          <a:noFill/>
        </p:spPr>
        <p:txBody>
          <a:bodyPr wrap="square" rtlCol="0">
            <a:spAutoFit/>
          </a:bodyPr>
          <a:p>
            <a:pPr algn="l">
              <a:lnSpc>
                <a:spcPct val="130000"/>
              </a:lnSpc>
              <a:spcBef>
                <a:spcPts val="600"/>
              </a:spcBef>
            </a:pPr>
            <a:r>
              <a:rPr lang="zh-CN" altLang="en-US" sz="2800" dirty="0" smtClean="0"/>
              <a:t> </a:t>
            </a:r>
            <a:r>
              <a:rPr lang="en-US" altLang="zh-CN" sz="2800" dirty="0" smtClean="0"/>
              <a:t>3</a:t>
            </a:r>
            <a:r>
              <a:rPr lang="zh-CN" altLang="en-US" sz="2800" b="1" dirty="0" smtClean="0">
                <a:latin typeface="宋体" charset="0"/>
                <a:ea typeface="宋体" charset="0"/>
                <a:cs typeface="宋体" charset="0"/>
              </a:rPr>
              <a:t>、夜间识别系统</a:t>
            </a:r>
            <a:endParaRPr lang="zh-CN" altLang="en-US" sz="2800" dirty="0" smtClean="0"/>
          </a:p>
          <a:p>
            <a:pPr>
              <a:lnSpc>
                <a:spcPct val="130000"/>
              </a:lnSpc>
              <a:spcBef>
                <a:spcPts val="600"/>
              </a:spcBef>
            </a:pPr>
            <a:r>
              <a:rPr lang="en-US" altLang="zh-CN" sz="2400" kern="0" dirty="0" smtClean="0">
                <a:latin typeface="宋体" charset="0"/>
                <a:ea typeface="宋体" charset="0"/>
                <a:cs typeface="+mn-ea"/>
                <a:sym typeface="+mn-lt"/>
              </a:rPr>
              <a:t> </a:t>
            </a:r>
            <a:r>
              <a:rPr lang="zh-CN" altLang="en-US" sz="2400" kern="0" dirty="0" smtClean="0">
                <a:latin typeface="宋体" charset="0"/>
                <a:ea typeface="宋体" charset="0"/>
                <a:cs typeface="+mn-ea"/>
                <a:sym typeface="+mn-lt"/>
              </a:rPr>
              <a:t>在低光照或无光照条件下对目标进行检测和识别，如发生火焰，可快速检测并报警。</a:t>
            </a:r>
            <a:endParaRPr lang="zh-CN" altLang="en-US" sz="2400" kern="0" dirty="0" smtClean="0">
              <a:latin typeface="宋体" charset="0"/>
              <a:ea typeface="宋体" charset="0"/>
              <a:cs typeface="+mn-ea"/>
              <a:sym typeface="+mn-lt"/>
            </a:endParaRPr>
          </a:p>
        </p:txBody>
      </p:sp>
      <p:pic>
        <p:nvPicPr>
          <p:cNvPr id="2" name="图片 1"/>
          <p:cNvPicPr>
            <a:picLocks noChangeAspect="1"/>
          </p:cNvPicPr>
          <p:nvPr/>
        </p:nvPicPr>
        <p:blipFill>
          <a:blip r:embed="rId1"/>
          <a:stretch>
            <a:fillRect/>
          </a:stretch>
        </p:blipFill>
        <p:spPr>
          <a:xfrm>
            <a:off x="2942590" y="2722880"/>
            <a:ext cx="6305550" cy="3429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 22"/>
          <p:cNvSpPr/>
          <p:nvPr/>
        </p:nvSpPr>
        <p:spPr>
          <a:xfrm>
            <a:off x="0" y="739140"/>
            <a:ext cx="12192000" cy="4762500"/>
          </a:xfrm>
          <a:prstGeom prst="rect">
            <a:avLst/>
          </a:prstGeom>
          <a:solidFill>
            <a:srgbClr val="5F84CB">
              <a:alpha val="100000"/>
            </a:srgbClr>
          </a:solidFill>
          <a:ln w="0" cap="flat">
            <a:noFill/>
            <a:prstDash val="solid"/>
            <a:miter lim="0"/>
          </a:ln>
        </p:spPr>
        <p:txBody>
          <a:bodyPr rtlCol="0"/>
          <a:lstStyle/>
          <a:p>
            <a:pPr algn="ctr"/>
            <a:endParaRPr lang="zh-CN" altLang="en-US"/>
          </a:p>
        </p:txBody>
      </p:sp>
      <p:pic>
        <p:nvPicPr>
          <p:cNvPr id="24" name="picture 24"/>
          <p:cNvPicPr>
            <a:picLocks noChangeAspect="1"/>
          </p:cNvPicPr>
          <p:nvPr/>
        </p:nvPicPr>
        <p:blipFill>
          <a:blip r:embed="rId1"/>
          <a:stretch>
            <a:fillRect/>
          </a:stretch>
        </p:blipFill>
        <p:spPr>
          <a:xfrm rot="21600000">
            <a:off x="0" y="958595"/>
            <a:ext cx="12192000" cy="4762500"/>
          </a:xfrm>
          <a:prstGeom prst="rect">
            <a:avLst/>
          </a:prstGeom>
        </p:spPr>
      </p:pic>
      <p:sp>
        <p:nvSpPr>
          <p:cNvPr id="26" name="textbox 26"/>
          <p:cNvSpPr/>
          <p:nvPr/>
        </p:nvSpPr>
        <p:spPr>
          <a:xfrm>
            <a:off x="6464635" y="1734199"/>
            <a:ext cx="1443355" cy="2977514"/>
          </a:xfrm>
          <a:prstGeom prst="rect">
            <a:avLst/>
          </a:prstGeom>
          <a:noFill/>
          <a:ln w="0" cap="flat">
            <a:noFill/>
            <a:prstDash val="solid"/>
            <a:miter lim="0"/>
          </a:ln>
        </p:spPr>
        <p:txBody>
          <a:bodyPr vert="horz" wrap="square" lIns="0" tIns="0" rIns="0" bIns="0"/>
          <a:lstStyle/>
          <a:p>
            <a:pPr algn="l" rtl="0" eaLnBrk="0">
              <a:lnSpc>
                <a:spcPct val="84000"/>
              </a:lnSpc>
            </a:pPr>
            <a:endParaRPr sz="100" dirty="0">
              <a:latin typeface="Arial" panose="020B0604020202020204"/>
              <a:ea typeface="Arial" panose="020B0604020202020204"/>
              <a:cs typeface="Arial" panose="020B0604020202020204"/>
            </a:endParaRPr>
          </a:p>
          <a:p>
            <a:pPr marL="13335" algn="l" rtl="0" eaLnBrk="0">
              <a:lnSpc>
                <a:spcPct val="143000"/>
              </a:lnSpc>
            </a:pPr>
            <a:r>
              <a:rPr lang="zh-CN" sz="2700" b="1" kern="0" spc="80" dirty="0">
                <a:solidFill>
                  <a:srgbClr val="FFFFFF">
                    <a:alpha val="100000"/>
                  </a:srgbClr>
                </a:solidFill>
                <a:latin typeface="微软雅黑"/>
                <a:ea typeface="微软雅黑"/>
                <a:cs typeface="微软雅黑"/>
              </a:rPr>
              <a:t>企业介绍</a:t>
            </a:r>
            <a:endParaRPr sz="2700" dirty="0">
              <a:latin typeface="微软雅黑"/>
              <a:ea typeface="微软雅黑"/>
              <a:cs typeface="微软雅黑"/>
            </a:endParaRPr>
          </a:p>
          <a:p>
            <a:pPr algn="l" rtl="0" eaLnBrk="0">
              <a:lnSpc>
                <a:spcPct val="143000"/>
              </a:lnSpc>
            </a:pPr>
            <a:endParaRPr sz="1000" dirty="0">
              <a:latin typeface="Arial" panose="020B0604020202020204"/>
              <a:ea typeface="Arial" panose="020B0604020202020204"/>
              <a:cs typeface="Arial" panose="020B0604020202020204"/>
            </a:endParaRPr>
          </a:p>
          <a:p>
            <a:pPr algn="l" rtl="0" eaLnBrk="0">
              <a:lnSpc>
                <a:spcPct val="143000"/>
              </a:lnSpc>
            </a:pPr>
            <a:endParaRPr sz="1000" dirty="0">
              <a:latin typeface="Arial" panose="020B0604020202020204"/>
              <a:ea typeface="Arial" panose="020B0604020202020204"/>
              <a:cs typeface="Arial" panose="020B0604020202020204"/>
            </a:endParaRPr>
          </a:p>
          <a:p>
            <a:pPr marL="13970" algn="l" rtl="0" eaLnBrk="0">
              <a:lnSpc>
                <a:spcPct val="143000"/>
              </a:lnSpc>
              <a:spcBef>
                <a:spcPts val="815"/>
              </a:spcBef>
            </a:pPr>
            <a:r>
              <a:rPr sz="2700" b="1" kern="0" spc="80" dirty="0">
                <a:solidFill>
                  <a:srgbClr val="FFFFFF">
                    <a:alpha val="100000"/>
                  </a:srgbClr>
                </a:solidFill>
                <a:latin typeface="微软雅黑"/>
                <a:ea typeface="微软雅黑"/>
                <a:cs typeface="微软雅黑"/>
              </a:rPr>
              <a:t>设计原则</a:t>
            </a:r>
            <a:endParaRPr sz="2700" dirty="0">
              <a:latin typeface="微软雅黑"/>
              <a:ea typeface="微软雅黑"/>
              <a:cs typeface="微软雅黑"/>
            </a:endParaRPr>
          </a:p>
          <a:p>
            <a:pPr algn="l" rtl="0" eaLnBrk="0">
              <a:lnSpc>
                <a:spcPct val="143000"/>
              </a:lnSpc>
            </a:pPr>
            <a:endParaRPr sz="1000" dirty="0">
              <a:latin typeface="Arial" panose="020B0604020202020204"/>
              <a:ea typeface="Arial" panose="020B0604020202020204"/>
              <a:cs typeface="Arial" panose="020B0604020202020204"/>
            </a:endParaRPr>
          </a:p>
          <a:p>
            <a:pPr algn="l" rtl="0" eaLnBrk="0">
              <a:lnSpc>
                <a:spcPct val="143000"/>
              </a:lnSpc>
            </a:pPr>
            <a:endParaRPr sz="1000" dirty="0">
              <a:latin typeface="Arial" panose="020B0604020202020204"/>
              <a:ea typeface="Arial" panose="020B0604020202020204"/>
              <a:cs typeface="Arial" panose="020B0604020202020204"/>
            </a:endParaRPr>
          </a:p>
          <a:p>
            <a:pPr marL="12700" algn="l" rtl="0" eaLnBrk="0">
              <a:lnSpc>
                <a:spcPct val="143000"/>
              </a:lnSpc>
              <a:spcBef>
                <a:spcPts val="820"/>
              </a:spcBef>
            </a:pPr>
            <a:r>
              <a:rPr sz="2700" b="1" kern="0" spc="80" dirty="0">
                <a:solidFill>
                  <a:srgbClr val="FFFFFF">
                    <a:alpha val="100000"/>
                  </a:srgbClr>
                </a:solidFill>
                <a:latin typeface="微软雅黑"/>
                <a:ea typeface="微软雅黑"/>
                <a:cs typeface="微软雅黑"/>
              </a:rPr>
              <a:t>产品展示</a:t>
            </a:r>
            <a:endParaRPr sz="2700" dirty="0">
              <a:latin typeface="微软雅黑"/>
              <a:ea typeface="微软雅黑"/>
              <a:cs typeface="微软雅黑"/>
            </a:endParaRPr>
          </a:p>
          <a:p>
            <a:pPr algn="l" rtl="0" eaLnBrk="0">
              <a:lnSpc>
                <a:spcPct val="143000"/>
              </a:lnSpc>
            </a:pPr>
            <a:endParaRPr sz="1000" dirty="0">
              <a:latin typeface="Arial" panose="020B0604020202020204"/>
              <a:ea typeface="Arial" panose="020B0604020202020204"/>
              <a:cs typeface="Arial" panose="020B0604020202020204"/>
            </a:endParaRPr>
          </a:p>
          <a:p>
            <a:pPr algn="l" rtl="0" eaLnBrk="0">
              <a:lnSpc>
                <a:spcPct val="143000"/>
              </a:lnSpc>
            </a:pPr>
            <a:endParaRPr sz="1000" dirty="0">
              <a:latin typeface="Arial" panose="020B0604020202020204"/>
              <a:ea typeface="Arial" panose="020B0604020202020204"/>
              <a:cs typeface="Arial" panose="020B0604020202020204"/>
            </a:endParaRPr>
          </a:p>
          <a:p>
            <a:pPr algn="l" rtl="0" eaLnBrk="0">
              <a:lnSpc>
                <a:spcPct val="143000"/>
              </a:lnSpc>
            </a:pPr>
            <a:endParaRPr sz="600" dirty="0">
              <a:latin typeface="Arial" panose="020B0604020202020204"/>
              <a:ea typeface="Arial" panose="020B0604020202020204"/>
              <a:cs typeface="Arial" panose="020B0604020202020204"/>
            </a:endParaRPr>
          </a:p>
          <a:p>
            <a:pPr marL="13335" algn="l" rtl="0" eaLnBrk="0">
              <a:lnSpc>
                <a:spcPct val="143000"/>
              </a:lnSpc>
              <a:spcBef>
                <a:spcPts val="0"/>
              </a:spcBef>
            </a:pPr>
            <a:endParaRPr sz="2700" dirty="0">
              <a:latin typeface="微软雅黑"/>
              <a:ea typeface="微软雅黑"/>
              <a:cs typeface="微软雅黑"/>
            </a:endParaRPr>
          </a:p>
        </p:txBody>
      </p:sp>
      <p:sp>
        <p:nvSpPr>
          <p:cNvPr id="28" name="textbox 28"/>
          <p:cNvSpPr/>
          <p:nvPr/>
        </p:nvSpPr>
        <p:spPr>
          <a:xfrm>
            <a:off x="1884616" y="2211413"/>
            <a:ext cx="2282825" cy="1580514"/>
          </a:xfrm>
          <a:prstGeom prst="rect">
            <a:avLst/>
          </a:prstGeom>
          <a:noFill/>
          <a:ln w="0" cap="flat">
            <a:noFill/>
            <a:prstDash val="solid"/>
            <a:miter lim="0"/>
          </a:ln>
        </p:spPr>
        <p:txBody>
          <a:bodyPr vert="horz" wrap="square" lIns="0" tIns="0" rIns="0" bIns="0"/>
          <a:lstStyle/>
          <a:p>
            <a:pPr algn="l" rtl="0" eaLnBrk="0">
              <a:lnSpc>
                <a:spcPct val="84000"/>
              </a:lnSpc>
            </a:pPr>
            <a:endParaRPr sz="100" dirty="0">
              <a:latin typeface="Arial" panose="020B0604020202020204"/>
              <a:ea typeface="Arial" panose="020B0604020202020204"/>
              <a:cs typeface="Arial" panose="020B0604020202020204"/>
            </a:endParaRPr>
          </a:p>
          <a:p>
            <a:pPr marL="12700" algn="l" rtl="0" eaLnBrk="0">
              <a:lnSpc>
                <a:spcPct val="88000"/>
              </a:lnSpc>
            </a:pPr>
            <a:r>
              <a:rPr sz="7100" b="1" kern="0" spc="680" dirty="0">
                <a:solidFill>
                  <a:srgbClr val="FFFFFF">
                    <a:alpha val="100000"/>
                  </a:srgbClr>
                </a:solidFill>
                <a:latin typeface="微软雅黑"/>
                <a:ea typeface="微软雅黑"/>
                <a:cs typeface="微软雅黑"/>
              </a:rPr>
              <a:t>目录</a:t>
            </a:r>
            <a:endParaRPr sz="7100" dirty="0">
              <a:latin typeface="微软雅黑"/>
              <a:ea typeface="微软雅黑"/>
              <a:cs typeface="微软雅黑"/>
            </a:endParaRPr>
          </a:p>
          <a:p>
            <a:pPr algn="l" rtl="0" eaLnBrk="0">
              <a:lnSpc>
                <a:spcPct val="102000"/>
              </a:lnSpc>
            </a:pPr>
            <a:endParaRPr sz="1300" dirty="0">
              <a:latin typeface="Arial" panose="020B0604020202020204"/>
              <a:ea typeface="Arial" panose="020B0604020202020204"/>
              <a:cs typeface="Arial" panose="020B0604020202020204"/>
            </a:endParaRPr>
          </a:p>
          <a:p>
            <a:pPr marL="53340" algn="l" rtl="0" eaLnBrk="0">
              <a:lnSpc>
                <a:spcPct val="82000"/>
              </a:lnSpc>
              <a:spcBef>
                <a:spcPts val="5"/>
              </a:spcBef>
            </a:pPr>
            <a:r>
              <a:rPr sz="3200" b="1" kern="0" spc="-30" dirty="0">
                <a:solidFill>
                  <a:srgbClr val="FFFFFF">
                    <a:alpha val="100000"/>
                  </a:srgbClr>
                </a:solidFill>
                <a:latin typeface="Arial" panose="020B0604020202020204"/>
                <a:ea typeface="Arial" panose="020B0604020202020204"/>
                <a:cs typeface="Arial" panose="020B0604020202020204"/>
              </a:rPr>
              <a:t>CONTENTS</a:t>
            </a:r>
            <a:endParaRPr sz="3200" dirty="0">
              <a:latin typeface="Arial" panose="020B0604020202020204"/>
              <a:ea typeface="Arial" panose="020B0604020202020204"/>
              <a:cs typeface="Arial" panose="020B0604020202020204"/>
            </a:endParaRPr>
          </a:p>
        </p:txBody>
      </p:sp>
      <p:sp>
        <p:nvSpPr>
          <p:cNvPr id="30" name="textbox 30"/>
          <p:cNvSpPr/>
          <p:nvPr/>
        </p:nvSpPr>
        <p:spPr>
          <a:xfrm>
            <a:off x="3284511" y="5986598"/>
            <a:ext cx="5565775" cy="412750"/>
          </a:xfrm>
          <a:prstGeom prst="rect">
            <a:avLst/>
          </a:prstGeom>
          <a:noFill/>
          <a:ln w="0" cap="flat">
            <a:noFill/>
            <a:prstDash val="solid"/>
            <a:miter lim="0"/>
          </a:ln>
        </p:spPr>
        <p:txBody>
          <a:bodyPr vert="horz" wrap="square" lIns="0" tIns="0" rIns="0" bIns="0"/>
          <a:lstStyle/>
          <a:p>
            <a:pPr algn="l" rtl="0" eaLnBrk="0">
              <a:lnSpc>
                <a:spcPct val="85000"/>
              </a:lnSpc>
            </a:pPr>
            <a:endParaRPr sz="100" dirty="0">
              <a:latin typeface="Arial" panose="020B0604020202020204"/>
              <a:ea typeface="Arial" panose="020B0604020202020204"/>
              <a:cs typeface="Arial" panose="020B0604020202020204"/>
            </a:endParaRPr>
          </a:p>
          <a:p>
            <a:pPr marL="12700" algn="l" rtl="0" eaLnBrk="0">
              <a:lnSpc>
                <a:spcPct val="94000"/>
              </a:lnSpc>
            </a:pPr>
            <a:r>
              <a:rPr sz="2700" kern="0" spc="70" dirty="0">
                <a:solidFill>
                  <a:srgbClr val="000000">
                    <a:alpha val="100000"/>
                  </a:srgbClr>
                </a:solidFill>
                <a:latin typeface="微软雅黑"/>
                <a:ea typeface="微软雅黑"/>
                <a:cs typeface="微软雅黑"/>
              </a:rPr>
              <a:t>—— 专业   品质   效率</a:t>
            </a:r>
            <a:r>
              <a:rPr sz="2700" kern="0" spc="60" dirty="0">
                <a:solidFill>
                  <a:srgbClr val="000000">
                    <a:alpha val="100000"/>
                  </a:srgbClr>
                </a:solidFill>
                <a:latin typeface="微软雅黑"/>
                <a:ea typeface="微软雅黑"/>
                <a:cs typeface="微软雅黑"/>
              </a:rPr>
              <a:t>   </a:t>
            </a:r>
            <a:r>
              <a:rPr sz="2700" kern="0" spc="70" dirty="0">
                <a:solidFill>
                  <a:srgbClr val="000000">
                    <a:alpha val="100000"/>
                  </a:srgbClr>
                </a:solidFill>
                <a:latin typeface="微软雅黑"/>
                <a:ea typeface="微软雅黑"/>
                <a:cs typeface="微软雅黑"/>
              </a:rPr>
              <a:t>服务</a:t>
            </a:r>
            <a:r>
              <a:rPr sz="2700" kern="0" spc="30" dirty="0">
                <a:solidFill>
                  <a:srgbClr val="000000">
                    <a:alpha val="100000"/>
                  </a:srgbClr>
                </a:solidFill>
                <a:latin typeface="微软雅黑"/>
                <a:ea typeface="微软雅黑"/>
                <a:cs typeface="微软雅黑"/>
              </a:rPr>
              <a:t> </a:t>
            </a:r>
            <a:r>
              <a:rPr sz="2700" kern="0" spc="70" dirty="0">
                <a:solidFill>
                  <a:srgbClr val="000000">
                    <a:alpha val="100000"/>
                  </a:srgbClr>
                </a:solidFill>
                <a:latin typeface="微软雅黑"/>
                <a:ea typeface="微软雅黑"/>
                <a:cs typeface="微软雅黑"/>
              </a:rPr>
              <a:t>——</a:t>
            </a:r>
            <a:endParaRPr sz="2700" dirty="0">
              <a:latin typeface="微软雅黑"/>
              <a:ea typeface="微软雅黑"/>
              <a:cs typeface="微软雅黑"/>
            </a:endParaRPr>
          </a:p>
        </p:txBody>
      </p:sp>
      <p:grpSp>
        <p:nvGrpSpPr>
          <p:cNvPr id="2" name="group 2"/>
          <p:cNvGrpSpPr/>
          <p:nvPr/>
        </p:nvGrpSpPr>
        <p:grpSpPr>
          <a:xfrm rot="21600000">
            <a:off x="5038572" y="1870329"/>
            <a:ext cx="1126261" cy="518159"/>
            <a:chOff x="0" y="0"/>
            <a:chExt cx="1126261" cy="518159"/>
          </a:xfrm>
        </p:grpSpPr>
        <p:sp>
          <p:nvSpPr>
            <p:cNvPr id="32" name="path 32"/>
            <p:cNvSpPr/>
            <p:nvPr/>
          </p:nvSpPr>
          <p:spPr>
            <a:xfrm>
              <a:off x="0" y="0"/>
              <a:ext cx="1126261" cy="518159"/>
            </a:xfrm>
            <a:custGeom>
              <a:avLst/>
              <a:gdLst/>
              <a:ahLst/>
              <a:cxnLst/>
              <a:rect l="0" t="0" r="0" b="0"/>
              <a:pathLst>
                <a:path w="1773" h="815">
                  <a:moveTo>
                    <a:pt x="0" y="407"/>
                  </a:moveTo>
                  <a:cubicBezTo>
                    <a:pt x="0" y="183"/>
                    <a:pt x="182" y="0"/>
                    <a:pt x="408" y="0"/>
                  </a:cubicBezTo>
                  <a:lnTo>
                    <a:pt x="1366" y="0"/>
                  </a:lnTo>
                  <a:cubicBezTo>
                    <a:pt x="1591" y="0"/>
                    <a:pt x="1773" y="183"/>
                    <a:pt x="1773" y="408"/>
                  </a:cubicBezTo>
                  <a:cubicBezTo>
                    <a:pt x="1773" y="633"/>
                    <a:pt x="1591" y="815"/>
                    <a:pt x="1366" y="815"/>
                  </a:cubicBezTo>
                  <a:lnTo>
                    <a:pt x="408" y="815"/>
                  </a:lnTo>
                  <a:cubicBezTo>
                    <a:pt x="182" y="815"/>
                    <a:pt x="0" y="633"/>
                    <a:pt x="0" y="407"/>
                  </a:cubicBezTo>
                </a:path>
              </a:pathLst>
            </a:custGeom>
            <a:solidFill>
              <a:srgbClr val="6084CB">
                <a:alpha val="100000"/>
              </a:srgbClr>
            </a:solidFill>
            <a:ln w="0" cap="flat">
              <a:noFill/>
              <a:prstDash val="solid"/>
              <a:miter lim="0"/>
            </a:ln>
          </p:spPr>
          <p:txBody>
            <a:bodyPr rtlCol="0"/>
            <a:lstStyle/>
            <a:p>
              <a:pPr algn="ctr"/>
              <a:endParaRPr lang="zh-CN" altLang="en-US"/>
            </a:p>
          </p:txBody>
        </p:sp>
        <p:sp>
          <p:nvSpPr>
            <p:cNvPr id="34" name="textbox 34"/>
            <p:cNvSpPr/>
            <p:nvPr/>
          </p:nvSpPr>
          <p:spPr>
            <a:xfrm>
              <a:off x="-12700" y="-12700"/>
              <a:ext cx="1151889" cy="595630"/>
            </a:xfrm>
            <a:prstGeom prst="rect">
              <a:avLst/>
            </a:prstGeom>
            <a:noFill/>
            <a:ln w="0" cap="flat">
              <a:noFill/>
              <a:prstDash val="solid"/>
              <a:miter lim="0"/>
            </a:ln>
          </p:spPr>
          <p:txBody>
            <a:bodyPr vert="horz" wrap="square" lIns="0" tIns="0" rIns="0" bIns="0"/>
            <a:lstStyle/>
            <a:p>
              <a:pPr algn="l" rtl="0" eaLnBrk="0">
                <a:lnSpc>
                  <a:spcPct val="122000"/>
                </a:lnSpc>
              </a:pPr>
              <a:endParaRPr sz="1000" dirty="0">
                <a:latin typeface="Arial" panose="020B0604020202020204"/>
                <a:ea typeface="Arial" panose="020B0604020202020204"/>
                <a:cs typeface="Arial" panose="020B0604020202020204"/>
              </a:endParaRPr>
            </a:p>
            <a:p>
              <a:pPr marL="536575" algn="l" rtl="0" eaLnBrk="0">
                <a:lnSpc>
                  <a:spcPct val="84000"/>
                </a:lnSpc>
                <a:spcBef>
                  <a:spcPts val="0"/>
                </a:spcBef>
              </a:pPr>
              <a:r>
                <a:rPr sz="1700" kern="0" spc="-20" dirty="0">
                  <a:solidFill>
                    <a:srgbClr val="FFFFFF">
                      <a:alpha val="100000"/>
                    </a:srgbClr>
                  </a:solidFill>
                  <a:latin typeface="Arial" panose="020B0604020202020204"/>
                  <a:ea typeface="Arial" panose="020B0604020202020204"/>
                  <a:cs typeface="Arial" panose="020B0604020202020204"/>
                </a:rPr>
                <a:t>1</a:t>
              </a:r>
              <a:endParaRPr sz="1700" dirty="0">
                <a:latin typeface="Arial" panose="020B0604020202020204"/>
                <a:ea typeface="Arial" panose="020B0604020202020204"/>
                <a:cs typeface="Arial" panose="020B0604020202020204"/>
              </a:endParaRPr>
            </a:p>
          </p:txBody>
        </p:sp>
      </p:grpSp>
      <p:grpSp>
        <p:nvGrpSpPr>
          <p:cNvPr id="4" name="group 4"/>
          <p:cNvGrpSpPr/>
          <p:nvPr/>
        </p:nvGrpSpPr>
        <p:grpSpPr>
          <a:xfrm rot="21600000">
            <a:off x="5063972" y="4045330"/>
            <a:ext cx="1126261" cy="518159"/>
            <a:chOff x="0" y="0"/>
            <a:chExt cx="1126261" cy="518159"/>
          </a:xfrm>
        </p:grpSpPr>
        <p:sp>
          <p:nvSpPr>
            <p:cNvPr id="36" name="path 36"/>
            <p:cNvSpPr/>
            <p:nvPr/>
          </p:nvSpPr>
          <p:spPr>
            <a:xfrm>
              <a:off x="0" y="0"/>
              <a:ext cx="1126261" cy="518159"/>
            </a:xfrm>
            <a:custGeom>
              <a:avLst/>
              <a:gdLst/>
              <a:ahLst/>
              <a:cxnLst/>
              <a:rect l="0" t="0" r="0" b="0"/>
              <a:pathLst>
                <a:path w="1773" h="815">
                  <a:moveTo>
                    <a:pt x="0" y="407"/>
                  </a:moveTo>
                  <a:cubicBezTo>
                    <a:pt x="0" y="182"/>
                    <a:pt x="182" y="0"/>
                    <a:pt x="408" y="0"/>
                  </a:cubicBezTo>
                  <a:lnTo>
                    <a:pt x="1366" y="0"/>
                  </a:lnTo>
                  <a:cubicBezTo>
                    <a:pt x="1591" y="0"/>
                    <a:pt x="1773" y="182"/>
                    <a:pt x="1773" y="407"/>
                  </a:cubicBezTo>
                  <a:cubicBezTo>
                    <a:pt x="1773" y="632"/>
                    <a:pt x="1591" y="815"/>
                    <a:pt x="1366" y="815"/>
                  </a:cubicBezTo>
                  <a:lnTo>
                    <a:pt x="408" y="815"/>
                  </a:lnTo>
                  <a:cubicBezTo>
                    <a:pt x="182" y="815"/>
                    <a:pt x="0" y="632"/>
                    <a:pt x="0" y="407"/>
                  </a:cubicBezTo>
                </a:path>
              </a:pathLst>
            </a:custGeom>
            <a:solidFill>
              <a:srgbClr val="5B9BD5">
                <a:alpha val="100000"/>
              </a:srgbClr>
            </a:solidFill>
            <a:ln w="0" cap="flat">
              <a:noFill/>
              <a:prstDash val="solid"/>
              <a:miter lim="0"/>
            </a:ln>
          </p:spPr>
          <p:txBody>
            <a:bodyPr rtlCol="0"/>
            <a:lstStyle/>
            <a:p>
              <a:pPr algn="ctr"/>
              <a:endParaRPr lang="zh-CN" altLang="en-US"/>
            </a:p>
          </p:txBody>
        </p:sp>
        <p:sp>
          <p:nvSpPr>
            <p:cNvPr id="38" name="textbox 38"/>
            <p:cNvSpPr/>
            <p:nvPr/>
          </p:nvSpPr>
          <p:spPr>
            <a:xfrm>
              <a:off x="-12700" y="-12700"/>
              <a:ext cx="1151889" cy="595630"/>
            </a:xfrm>
            <a:prstGeom prst="rect">
              <a:avLst/>
            </a:prstGeom>
            <a:noFill/>
            <a:ln w="0" cap="flat">
              <a:noFill/>
              <a:prstDash val="solid"/>
              <a:miter lim="0"/>
            </a:ln>
          </p:spPr>
          <p:txBody>
            <a:bodyPr vert="horz" wrap="square" lIns="0" tIns="0" rIns="0" bIns="0"/>
            <a:lstStyle/>
            <a:p>
              <a:pPr algn="l" rtl="0" eaLnBrk="0">
                <a:lnSpc>
                  <a:spcPct val="121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514985" algn="l" rtl="0" eaLnBrk="0">
                <a:lnSpc>
                  <a:spcPct val="84000"/>
                </a:lnSpc>
              </a:pPr>
              <a:r>
                <a:rPr lang="en-US" sz="1700" kern="0" spc="10" dirty="0">
                  <a:solidFill>
                    <a:srgbClr val="FFFFFF">
                      <a:alpha val="100000"/>
                    </a:srgbClr>
                  </a:solidFill>
                  <a:latin typeface="Arial" panose="020B0604020202020204"/>
                  <a:ea typeface="Arial" panose="020B0604020202020204"/>
                  <a:cs typeface="Arial" panose="020B0604020202020204"/>
                </a:rPr>
                <a:t>5</a:t>
              </a:r>
              <a:endParaRPr lang="en-US" sz="1700" kern="0" spc="10" dirty="0">
                <a:solidFill>
                  <a:srgbClr val="FFFFFF">
                    <a:alpha val="100000"/>
                  </a:srgbClr>
                </a:solidFill>
                <a:latin typeface="Arial" panose="020B0604020202020204"/>
                <a:ea typeface="Arial" panose="020B0604020202020204"/>
                <a:cs typeface="Arial" panose="020B0604020202020204"/>
              </a:endParaRPr>
            </a:p>
          </p:txBody>
        </p:sp>
      </p:grpSp>
      <p:grpSp>
        <p:nvGrpSpPr>
          <p:cNvPr id="6" name="group 6"/>
          <p:cNvGrpSpPr/>
          <p:nvPr/>
        </p:nvGrpSpPr>
        <p:grpSpPr>
          <a:xfrm rot="21600000">
            <a:off x="8440546" y="1840509"/>
            <a:ext cx="1126617" cy="517473"/>
            <a:chOff x="0" y="0"/>
            <a:chExt cx="1126617" cy="517473"/>
          </a:xfrm>
        </p:grpSpPr>
        <p:sp>
          <p:nvSpPr>
            <p:cNvPr id="40" name="path 40"/>
            <p:cNvSpPr/>
            <p:nvPr/>
          </p:nvSpPr>
          <p:spPr>
            <a:xfrm>
              <a:off x="0" y="0"/>
              <a:ext cx="1126617" cy="517473"/>
            </a:xfrm>
            <a:custGeom>
              <a:avLst/>
              <a:gdLst/>
              <a:ahLst/>
              <a:cxnLst/>
              <a:rect l="0" t="0" r="0" b="0"/>
              <a:pathLst>
                <a:path w="1774" h="814">
                  <a:moveTo>
                    <a:pt x="0" y="408"/>
                  </a:moveTo>
                  <a:cubicBezTo>
                    <a:pt x="0" y="182"/>
                    <a:pt x="182" y="0"/>
                    <a:pt x="408" y="0"/>
                  </a:cubicBezTo>
                  <a:lnTo>
                    <a:pt x="1365" y="0"/>
                  </a:lnTo>
                  <a:cubicBezTo>
                    <a:pt x="1591" y="0"/>
                    <a:pt x="1774" y="182"/>
                    <a:pt x="1774" y="407"/>
                  </a:cubicBezTo>
                  <a:cubicBezTo>
                    <a:pt x="1774" y="632"/>
                    <a:pt x="1591" y="814"/>
                    <a:pt x="1365" y="813"/>
                  </a:cubicBezTo>
                  <a:lnTo>
                    <a:pt x="408" y="813"/>
                  </a:lnTo>
                  <a:cubicBezTo>
                    <a:pt x="182" y="814"/>
                    <a:pt x="0" y="632"/>
                    <a:pt x="0" y="408"/>
                  </a:cubicBezTo>
                </a:path>
              </a:pathLst>
            </a:custGeom>
            <a:solidFill>
              <a:srgbClr val="5B9BD5">
                <a:alpha val="100000"/>
              </a:srgbClr>
            </a:solidFill>
            <a:ln w="0" cap="flat">
              <a:noFill/>
              <a:prstDash val="solid"/>
              <a:miter lim="0"/>
            </a:ln>
          </p:spPr>
          <p:txBody>
            <a:bodyPr rtlCol="0"/>
            <a:lstStyle/>
            <a:p>
              <a:pPr algn="ctr"/>
              <a:endParaRPr lang="zh-CN" altLang="en-US"/>
            </a:p>
          </p:txBody>
        </p:sp>
        <p:sp>
          <p:nvSpPr>
            <p:cNvPr id="42" name="textbox 42"/>
            <p:cNvSpPr/>
            <p:nvPr/>
          </p:nvSpPr>
          <p:spPr>
            <a:xfrm>
              <a:off x="-12700" y="-12700"/>
              <a:ext cx="1152525" cy="594994"/>
            </a:xfrm>
            <a:prstGeom prst="rect">
              <a:avLst/>
            </a:prstGeom>
            <a:noFill/>
            <a:ln w="0" cap="flat">
              <a:noFill/>
              <a:prstDash val="solid"/>
              <a:miter lim="0"/>
            </a:ln>
          </p:spPr>
          <p:txBody>
            <a:bodyPr vert="horz" wrap="square" lIns="0" tIns="0" rIns="0" bIns="0"/>
            <a:lstStyle/>
            <a:p>
              <a:pPr algn="l" rtl="0" eaLnBrk="0">
                <a:lnSpc>
                  <a:spcPct val="121000"/>
                </a:lnSpc>
              </a:pPr>
              <a:endParaRPr sz="10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a:p>
              <a:pPr marL="518795" algn="l" rtl="0" eaLnBrk="0">
                <a:lnSpc>
                  <a:spcPct val="84000"/>
                </a:lnSpc>
              </a:pPr>
              <a:r>
                <a:rPr sz="1700" kern="0" spc="-20" dirty="0">
                  <a:solidFill>
                    <a:srgbClr val="FFFFFF">
                      <a:alpha val="100000"/>
                    </a:srgbClr>
                  </a:solidFill>
                  <a:latin typeface="Arial" panose="020B0604020202020204"/>
                  <a:ea typeface="Arial" panose="020B0604020202020204"/>
                  <a:cs typeface="Arial" panose="020B0604020202020204"/>
                </a:rPr>
                <a:t>2</a:t>
              </a:r>
              <a:endParaRPr sz="1700" dirty="0">
                <a:latin typeface="Arial" panose="020B0604020202020204"/>
                <a:ea typeface="Arial" panose="020B0604020202020204"/>
                <a:cs typeface="Arial" panose="020B0604020202020204"/>
              </a:endParaRPr>
            </a:p>
          </p:txBody>
        </p:sp>
      </p:grpSp>
      <p:grpSp>
        <p:nvGrpSpPr>
          <p:cNvPr id="8" name="group 8"/>
          <p:cNvGrpSpPr/>
          <p:nvPr/>
        </p:nvGrpSpPr>
        <p:grpSpPr>
          <a:xfrm rot="21600000">
            <a:off x="8454237" y="2861068"/>
            <a:ext cx="1126261" cy="517473"/>
            <a:chOff x="0" y="0"/>
            <a:chExt cx="1126261" cy="517473"/>
          </a:xfrm>
        </p:grpSpPr>
        <p:sp>
          <p:nvSpPr>
            <p:cNvPr id="44" name="path 44"/>
            <p:cNvSpPr/>
            <p:nvPr/>
          </p:nvSpPr>
          <p:spPr>
            <a:xfrm>
              <a:off x="0" y="0"/>
              <a:ext cx="1126261" cy="517473"/>
            </a:xfrm>
            <a:custGeom>
              <a:avLst/>
              <a:gdLst/>
              <a:ahLst/>
              <a:cxnLst/>
              <a:rect l="0" t="0" r="0" b="0"/>
              <a:pathLst>
                <a:path w="1773" h="814">
                  <a:moveTo>
                    <a:pt x="0" y="406"/>
                  </a:moveTo>
                  <a:cubicBezTo>
                    <a:pt x="0" y="182"/>
                    <a:pt x="182" y="0"/>
                    <a:pt x="408" y="1"/>
                  </a:cubicBezTo>
                  <a:lnTo>
                    <a:pt x="1366" y="1"/>
                  </a:lnTo>
                  <a:cubicBezTo>
                    <a:pt x="1591" y="0"/>
                    <a:pt x="1773" y="182"/>
                    <a:pt x="1773" y="407"/>
                  </a:cubicBezTo>
                  <a:cubicBezTo>
                    <a:pt x="1773" y="632"/>
                    <a:pt x="1591" y="814"/>
                    <a:pt x="1366" y="814"/>
                  </a:cubicBezTo>
                  <a:lnTo>
                    <a:pt x="408" y="814"/>
                  </a:lnTo>
                  <a:cubicBezTo>
                    <a:pt x="182" y="814"/>
                    <a:pt x="0" y="632"/>
                    <a:pt x="0" y="406"/>
                  </a:cubicBezTo>
                </a:path>
              </a:pathLst>
            </a:custGeom>
            <a:solidFill>
              <a:srgbClr val="6084CB">
                <a:alpha val="100000"/>
              </a:srgbClr>
            </a:solidFill>
            <a:ln w="0" cap="flat">
              <a:noFill/>
              <a:prstDash val="solid"/>
              <a:miter lim="0"/>
            </a:ln>
          </p:spPr>
          <p:txBody>
            <a:bodyPr rtlCol="0"/>
            <a:lstStyle/>
            <a:p>
              <a:pPr algn="ctr"/>
              <a:endParaRPr lang="zh-CN" altLang="en-US"/>
            </a:p>
          </p:txBody>
        </p:sp>
        <p:sp>
          <p:nvSpPr>
            <p:cNvPr id="46" name="textbox 46"/>
            <p:cNvSpPr/>
            <p:nvPr/>
          </p:nvSpPr>
          <p:spPr>
            <a:xfrm>
              <a:off x="-12700" y="-12700"/>
              <a:ext cx="1151889" cy="592455"/>
            </a:xfrm>
            <a:prstGeom prst="rect">
              <a:avLst/>
            </a:prstGeom>
            <a:noFill/>
            <a:ln w="0" cap="flat">
              <a:noFill/>
              <a:prstDash val="solid"/>
              <a:miter lim="0"/>
            </a:ln>
          </p:spPr>
          <p:txBody>
            <a:bodyPr vert="horz" wrap="square" lIns="0" tIns="0" rIns="0" bIns="0"/>
            <a:lstStyle/>
            <a:p>
              <a:pPr algn="l" rtl="0" eaLnBrk="0">
                <a:lnSpc>
                  <a:spcPct val="121000"/>
                </a:lnSpc>
              </a:pPr>
              <a:endParaRPr sz="10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a:p>
              <a:pPr marL="521335" algn="l" rtl="0" eaLnBrk="0">
                <a:lnSpc>
                  <a:spcPct val="84000"/>
                </a:lnSpc>
              </a:pPr>
              <a:r>
                <a:rPr lang="en-US" sz="1700" kern="0" spc="-20" dirty="0">
                  <a:solidFill>
                    <a:srgbClr val="FFFFFF">
                      <a:alpha val="100000"/>
                    </a:srgbClr>
                  </a:solidFill>
                  <a:latin typeface="Arial" panose="020B0604020202020204"/>
                  <a:ea typeface="Arial" panose="020B0604020202020204"/>
                  <a:cs typeface="Arial" panose="020B0604020202020204"/>
                </a:rPr>
                <a:t>4</a:t>
              </a:r>
              <a:endParaRPr lang="en-US" sz="1700" kern="0" spc="-20" dirty="0">
                <a:solidFill>
                  <a:srgbClr val="FFFFFF">
                    <a:alpha val="100000"/>
                  </a:srgbClr>
                </a:solidFill>
                <a:latin typeface="Arial" panose="020B0604020202020204"/>
                <a:ea typeface="Arial" panose="020B0604020202020204"/>
                <a:cs typeface="Arial" panose="020B0604020202020204"/>
              </a:endParaRPr>
            </a:p>
          </p:txBody>
        </p:sp>
      </p:grpSp>
      <p:grpSp>
        <p:nvGrpSpPr>
          <p:cNvPr id="3" name="group 2"/>
          <p:cNvGrpSpPr/>
          <p:nvPr/>
        </p:nvGrpSpPr>
        <p:grpSpPr>
          <a:xfrm rot="21600000">
            <a:off x="5051272" y="2964434"/>
            <a:ext cx="1126261" cy="518159"/>
            <a:chOff x="0" y="0"/>
            <a:chExt cx="1126261" cy="518159"/>
          </a:xfrm>
        </p:grpSpPr>
        <p:sp>
          <p:nvSpPr>
            <p:cNvPr id="5" name="path 32"/>
            <p:cNvSpPr/>
            <p:nvPr/>
          </p:nvSpPr>
          <p:spPr>
            <a:xfrm>
              <a:off x="0" y="0"/>
              <a:ext cx="1126261" cy="518159"/>
            </a:xfrm>
            <a:custGeom>
              <a:avLst/>
              <a:gdLst/>
              <a:ahLst/>
              <a:cxnLst/>
              <a:rect l="0" t="0" r="0" b="0"/>
              <a:pathLst>
                <a:path w="1773" h="815">
                  <a:moveTo>
                    <a:pt x="0" y="407"/>
                  </a:moveTo>
                  <a:cubicBezTo>
                    <a:pt x="0" y="183"/>
                    <a:pt x="182" y="0"/>
                    <a:pt x="408" y="0"/>
                  </a:cubicBezTo>
                  <a:lnTo>
                    <a:pt x="1366" y="0"/>
                  </a:lnTo>
                  <a:cubicBezTo>
                    <a:pt x="1591" y="0"/>
                    <a:pt x="1773" y="183"/>
                    <a:pt x="1773" y="408"/>
                  </a:cubicBezTo>
                  <a:cubicBezTo>
                    <a:pt x="1773" y="633"/>
                    <a:pt x="1591" y="815"/>
                    <a:pt x="1366" y="815"/>
                  </a:cubicBezTo>
                  <a:lnTo>
                    <a:pt x="408" y="815"/>
                  </a:lnTo>
                  <a:cubicBezTo>
                    <a:pt x="182" y="815"/>
                    <a:pt x="0" y="633"/>
                    <a:pt x="0" y="407"/>
                  </a:cubicBezTo>
                </a:path>
              </a:pathLst>
            </a:custGeom>
            <a:solidFill>
              <a:srgbClr val="6084CB">
                <a:alpha val="100000"/>
              </a:srgbClr>
            </a:solidFill>
            <a:ln w="0" cap="flat">
              <a:noFill/>
              <a:prstDash val="solid"/>
              <a:miter lim="0"/>
            </a:ln>
          </p:spPr>
          <p:txBody>
            <a:bodyPr rtlCol="0"/>
            <a:p>
              <a:pPr algn="ctr"/>
              <a:endParaRPr lang="zh-CN" altLang="en-US"/>
            </a:p>
          </p:txBody>
        </p:sp>
        <p:sp>
          <p:nvSpPr>
            <p:cNvPr id="7" name="textbox 34"/>
            <p:cNvSpPr/>
            <p:nvPr/>
          </p:nvSpPr>
          <p:spPr>
            <a:xfrm>
              <a:off x="-12700" y="-12700"/>
              <a:ext cx="1151889" cy="595630"/>
            </a:xfrm>
            <a:prstGeom prst="rect">
              <a:avLst/>
            </a:prstGeom>
            <a:noFill/>
            <a:ln w="0" cap="flat">
              <a:noFill/>
              <a:prstDash val="solid"/>
              <a:miter lim="0"/>
            </a:ln>
          </p:spPr>
          <p:txBody>
            <a:bodyPr vert="horz" wrap="square" lIns="0" tIns="0" rIns="0" bIns="0"/>
            <a:p>
              <a:pPr algn="l" rtl="0" eaLnBrk="0">
                <a:lnSpc>
                  <a:spcPct val="122000"/>
                </a:lnSpc>
              </a:pPr>
              <a:endParaRPr sz="1000" dirty="0">
                <a:latin typeface="Arial" panose="020B0604020202020204"/>
                <a:ea typeface="Arial" panose="020B0604020202020204"/>
                <a:cs typeface="Arial" panose="020B0604020202020204"/>
              </a:endParaRPr>
            </a:p>
            <a:p>
              <a:pPr marL="536575" algn="l" rtl="0" eaLnBrk="0">
                <a:lnSpc>
                  <a:spcPct val="84000"/>
                </a:lnSpc>
                <a:spcBef>
                  <a:spcPts val="0"/>
                </a:spcBef>
              </a:pPr>
              <a:r>
                <a:rPr lang="en-US" sz="1700" kern="0" spc="-20" dirty="0">
                  <a:solidFill>
                    <a:srgbClr val="FFFFFF">
                      <a:alpha val="100000"/>
                    </a:srgbClr>
                  </a:solidFill>
                  <a:latin typeface="Arial" panose="020B0604020202020204"/>
                  <a:ea typeface="Arial" panose="020B0604020202020204"/>
                  <a:cs typeface="Arial" panose="020B0604020202020204"/>
                </a:rPr>
                <a:t>3</a:t>
              </a:r>
              <a:endParaRPr lang="en-US" sz="1700" kern="0" spc="-20" dirty="0">
                <a:solidFill>
                  <a:srgbClr val="FFFFFF">
                    <a:alpha val="100000"/>
                  </a:srgbClr>
                </a:solidFill>
                <a:latin typeface="Arial" panose="020B0604020202020204"/>
                <a:ea typeface="Arial" panose="020B0604020202020204"/>
                <a:cs typeface="Arial" panose="020B0604020202020204"/>
              </a:endParaRPr>
            </a:p>
          </p:txBody>
        </p:sp>
      </p:grpSp>
      <p:grpSp>
        <p:nvGrpSpPr>
          <p:cNvPr id="9" name="group 8"/>
          <p:cNvGrpSpPr/>
          <p:nvPr/>
        </p:nvGrpSpPr>
        <p:grpSpPr>
          <a:xfrm rot="21600000">
            <a:off x="8466937" y="3980573"/>
            <a:ext cx="1126261" cy="517473"/>
            <a:chOff x="0" y="0"/>
            <a:chExt cx="1126261" cy="517473"/>
          </a:xfrm>
        </p:grpSpPr>
        <p:sp>
          <p:nvSpPr>
            <p:cNvPr id="10" name="path 44"/>
            <p:cNvSpPr/>
            <p:nvPr/>
          </p:nvSpPr>
          <p:spPr>
            <a:xfrm>
              <a:off x="0" y="0"/>
              <a:ext cx="1126261" cy="517473"/>
            </a:xfrm>
            <a:custGeom>
              <a:avLst/>
              <a:gdLst/>
              <a:ahLst/>
              <a:cxnLst/>
              <a:rect l="0" t="0" r="0" b="0"/>
              <a:pathLst>
                <a:path w="1773" h="814">
                  <a:moveTo>
                    <a:pt x="0" y="406"/>
                  </a:moveTo>
                  <a:cubicBezTo>
                    <a:pt x="0" y="182"/>
                    <a:pt x="182" y="0"/>
                    <a:pt x="408" y="1"/>
                  </a:cubicBezTo>
                  <a:lnTo>
                    <a:pt x="1366" y="1"/>
                  </a:lnTo>
                  <a:cubicBezTo>
                    <a:pt x="1591" y="0"/>
                    <a:pt x="1773" y="182"/>
                    <a:pt x="1773" y="407"/>
                  </a:cubicBezTo>
                  <a:cubicBezTo>
                    <a:pt x="1773" y="632"/>
                    <a:pt x="1591" y="814"/>
                    <a:pt x="1366" y="814"/>
                  </a:cubicBezTo>
                  <a:lnTo>
                    <a:pt x="408" y="814"/>
                  </a:lnTo>
                  <a:cubicBezTo>
                    <a:pt x="182" y="814"/>
                    <a:pt x="0" y="632"/>
                    <a:pt x="0" y="406"/>
                  </a:cubicBezTo>
                </a:path>
              </a:pathLst>
            </a:custGeom>
            <a:solidFill>
              <a:srgbClr val="6084CB">
                <a:alpha val="100000"/>
              </a:srgbClr>
            </a:solidFill>
            <a:ln w="0" cap="flat">
              <a:noFill/>
              <a:prstDash val="solid"/>
              <a:miter lim="0"/>
            </a:ln>
          </p:spPr>
          <p:txBody>
            <a:bodyPr rtlCol="0"/>
            <a:p>
              <a:pPr algn="ctr"/>
              <a:endParaRPr lang="zh-CN" altLang="en-US"/>
            </a:p>
          </p:txBody>
        </p:sp>
        <p:sp>
          <p:nvSpPr>
            <p:cNvPr id="11" name="textbox 46"/>
            <p:cNvSpPr/>
            <p:nvPr/>
          </p:nvSpPr>
          <p:spPr>
            <a:xfrm>
              <a:off x="-12700" y="-12700"/>
              <a:ext cx="1151889" cy="592455"/>
            </a:xfrm>
            <a:prstGeom prst="rect">
              <a:avLst/>
            </a:prstGeom>
            <a:noFill/>
            <a:ln w="0" cap="flat">
              <a:noFill/>
              <a:prstDash val="solid"/>
              <a:miter lim="0"/>
            </a:ln>
          </p:spPr>
          <p:txBody>
            <a:bodyPr vert="horz" wrap="square" lIns="0" tIns="0" rIns="0" bIns="0"/>
            <a:p>
              <a:pPr algn="l" rtl="0" eaLnBrk="0">
                <a:lnSpc>
                  <a:spcPct val="121000"/>
                </a:lnSpc>
              </a:pPr>
              <a:endParaRPr sz="10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a:p>
              <a:pPr marL="521335" algn="l" rtl="0" eaLnBrk="0">
                <a:lnSpc>
                  <a:spcPct val="84000"/>
                </a:lnSpc>
              </a:pPr>
              <a:r>
                <a:rPr lang="en-US" sz="1700" kern="0" spc="-20" dirty="0">
                  <a:solidFill>
                    <a:srgbClr val="FFFFFF">
                      <a:alpha val="100000"/>
                    </a:srgbClr>
                  </a:solidFill>
                  <a:latin typeface="Arial" panose="020B0604020202020204"/>
                  <a:ea typeface="Arial" panose="020B0604020202020204"/>
                  <a:cs typeface="Arial" panose="020B0604020202020204"/>
                </a:rPr>
                <a:t>6</a:t>
              </a:r>
              <a:endParaRPr lang="en-US" sz="1700" kern="0" spc="-20" dirty="0">
                <a:solidFill>
                  <a:srgbClr val="FFFFFF">
                    <a:alpha val="100000"/>
                  </a:srgbClr>
                </a:solidFill>
                <a:latin typeface="Arial" panose="020B0604020202020204"/>
                <a:ea typeface="Arial" panose="020B0604020202020204"/>
                <a:cs typeface="Arial" panose="020B0604020202020204"/>
              </a:endParaRPr>
            </a:p>
          </p:txBody>
        </p:sp>
      </p:grpSp>
      <p:sp>
        <p:nvSpPr>
          <p:cNvPr id="13" name="textbox 26"/>
          <p:cNvSpPr/>
          <p:nvPr/>
        </p:nvSpPr>
        <p:spPr>
          <a:xfrm>
            <a:off x="9921575" y="1734199"/>
            <a:ext cx="1443355" cy="2977514"/>
          </a:xfrm>
          <a:prstGeom prst="rect">
            <a:avLst/>
          </a:prstGeom>
          <a:noFill/>
          <a:ln w="0" cap="flat">
            <a:noFill/>
            <a:prstDash val="solid"/>
            <a:miter lim="0"/>
          </a:ln>
        </p:spPr>
        <p:txBody>
          <a:bodyPr vert="horz" wrap="square" lIns="0" tIns="0" rIns="0" bIns="0"/>
          <a:p>
            <a:pPr algn="l" rtl="0" eaLnBrk="0">
              <a:lnSpc>
                <a:spcPct val="84000"/>
              </a:lnSpc>
            </a:pPr>
            <a:endParaRPr sz="100" dirty="0">
              <a:latin typeface="Arial" panose="020B0604020202020204"/>
              <a:ea typeface="Arial" panose="020B0604020202020204"/>
              <a:cs typeface="Arial" panose="020B0604020202020204"/>
            </a:endParaRPr>
          </a:p>
          <a:p>
            <a:pPr marL="13335" algn="l" rtl="0" eaLnBrk="0">
              <a:lnSpc>
                <a:spcPct val="143000"/>
              </a:lnSpc>
            </a:pPr>
            <a:r>
              <a:rPr sz="2700" b="1" kern="0" spc="80" dirty="0">
                <a:solidFill>
                  <a:srgbClr val="FFFFFF">
                    <a:alpha val="100000"/>
                  </a:srgbClr>
                </a:solidFill>
                <a:latin typeface="微软雅黑"/>
                <a:ea typeface="微软雅黑"/>
                <a:cs typeface="微软雅黑"/>
              </a:rPr>
              <a:t>项目背景</a:t>
            </a:r>
            <a:endParaRPr sz="2700" dirty="0">
              <a:latin typeface="微软雅黑"/>
              <a:ea typeface="微软雅黑"/>
              <a:cs typeface="微软雅黑"/>
            </a:endParaRPr>
          </a:p>
          <a:p>
            <a:pPr algn="l" rtl="0" eaLnBrk="0">
              <a:lnSpc>
                <a:spcPct val="143000"/>
              </a:lnSpc>
            </a:pPr>
            <a:endParaRPr sz="1000" dirty="0">
              <a:latin typeface="Arial" panose="020B0604020202020204"/>
              <a:ea typeface="Arial" panose="020B0604020202020204"/>
              <a:cs typeface="Arial" panose="020B0604020202020204"/>
            </a:endParaRPr>
          </a:p>
          <a:p>
            <a:pPr algn="l" rtl="0" eaLnBrk="0">
              <a:lnSpc>
                <a:spcPct val="143000"/>
              </a:lnSpc>
            </a:pPr>
            <a:endParaRPr sz="1000" dirty="0">
              <a:latin typeface="Arial" panose="020B0604020202020204"/>
              <a:ea typeface="Arial" panose="020B0604020202020204"/>
              <a:cs typeface="Arial" panose="020B0604020202020204"/>
            </a:endParaRPr>
          </a:p>
          <a:p>
            <a:pPr marL="13970" algn="l" rtl="0" eaLnBrk="0">
              <a:lnSpc>
                <a:spcPct val="143000"/>
              </a:lnSpc>
              <a:spcBef>
                <a:spcPts val="815"/>
              </a:spcBef>
            </a:pPr>
            <a:r>
              <a:rPr lang="zh-CN" sz="2700" b="1" kern="0" spc="80" dirty="0">
                <a:solidFill>
                  <a:srgbClr val="FFFFFF">
                    <a:alpha val="100000"/>
                  </a:srgbClr>
                </a:solidFill>
                <a:latin typeface="微软雅黑"/>
                <a:ea typeface="微软雅黑"/>
                <a:cs typeface="微软雅黑"/>
              </a:rPr>
              <a:t>产品特色</a:t>
            </a:r>
            <a:endParaRPr sz="2700" dirty="0">
              <a:latin typeface="微软雅黑"/>
              <a:ea typeface="微软雅黑"/>
              <a:cs typeface="微软雅黑"/>
            </a:endParaRPr>
          </a:p>
          <a:p>
            <a:pPr algn="l" rtl="0" eaLnBrk="0">
              <a:lnSpc>
                <a:spcPct val="143000"/>
              </a:lnSpc>
            </a:pPr>
            <a:endParaRPr sz="1000" dirty="0">
              <a:latin typeface="Arial" panose="020B0604020202020204"/>
              <a:ea typeface="Arial" panose="020B0604020202020204"/>
              <a:cs typeface="Arial" panose="020B0604020202020204"/>
            </a:endParaRPr>
          </a:p>
          <a:p>
            <a:pPr algn="l" rtl="0" eaLnBrk="0">
              <a:lnSpc>
                <a:spcPct val="143000"/>
              </a:lnSpc>
            </a:pPr>
            <a:endParaRPr sz="1000" dirty="0">
              <a:latin typeface="Arial" panose="020B0604020202020204"/>
              <a:ea typeface="Arial" panose="020B0604020202020204"/>
              <a:cs typeface="Arial" panose="020B0604020202020204"/>
            </a:endParaRPr>
          </a:p>
          <a:p>
            <a:pPr marL="12700" algn="l" rtl="0" eaLnBrk="0">
              <a:lnSpc>
                <a:spcPct val="143000"/>
              </a:lnSpc>
              <a:spcBef>
                <a:spcPts val="820"/>
              </a:spcBef>
            </a:pPr>
            <a:r>
              <a:rPr lang="zh-CN" sz="2700" b="1" kern="0" spc="80" dirty="0">
                <a:solidFill>
                  <a:srgbClr val="FFFFFF">
                    <a:alpha val="100000"/>
                  </a:srgbClr>
                </a:solidFill>
                <a:latin typeface="微软雅黑"/>
                <a:ea typeface="微软雅黑"/>
                <a:cs typeface="微软雅黑"/>
              </a:rPr>
              <a:t>售后服务</a:t>
            </a:r>
            <a:endParaRPr sz="2700" dirty="0">
              <a:latin typeface="微软雅黑"/>
              <a:ea typeface="微软雅黑"/>
              <a:cs typeface="微软雅黑"/>
            </a:endParaRPr>
          </a:p>
          <a:p>
            <a:pPr algn="l" rtl="0" eaLnBrk="0">
              <a:lnSpc>
                <a:spcPct val="143000"/>
              </a:lnSpc>
            </a:pPr>
            <a:endParaRPr sz="1000" dirty="0">
              <a:latin typeface="Arial" panose="020B0604020202020204"/>
              <a:ea typeface="Arial" panose="020B0604020202020204"/>
              <a:cs typeface="Arial" panose="020B0604020202020204"/>
            </a:endParaRPr>
          </a:p>
          <a:p>
            <a:pPr algn="l" rtl="0" eaLnBrk="0">
              <a:lnSpc>
                <a:spcPct val="143000"/>
              </a:lnSpc>
            </a:pPr>
            <a:endParaRPr sz="1000" dirty="0">
              <a:latin typeface="Arial" panose="020B0604020202020204"/>
              <a:ea typeface="Arial" panose="020B0604020202020204"/>
              <a:cs typeface="Arial" panose="020B0604020202020204"/>
            </a:endParaRPr>
          </a:p>
          <a:p>
            <a:pPr algn="l" rtl="0" eaLnBrk="0">
              <a:lnSpc>
                <a:spcPct val="143000"/>
              </a:lnSpc>
            </a:pPr>
            <a:endParaRPr sz="600" dirty="0">
              <a:latin typeface="Arial" panose="020B0604020202020204"/>
              <a:ea typeface="Arial" panose="020B0604020202020204"/>
              <a:cs typeface="Arial" panose="020B0604020202020204"/>
            </a:endParaRPr>
          </a:p>
          <a:p>
            <a:pPr marL="13335" algn="l" rtl="0" eaLnBrk="0">
              <a:lnSpc>
                <a:spcPct val="143000"/>
              </a:lnSpc>
              <a:spcBef>
                <a:spcPts val="0"/>
              </a:spcBef>
            </a:pPr>
            <a:endParaRPr sz="2700" dirty="0">
              <a:latin typeface="微软雅黑"/>
              <a:ea typeface="微软雅黑"/>
              <a:cs typeface="微软雅黑"/>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box 286"/>
          <p:cNvSpPr/>
          <p:nvPr/>
        </p:nvSpPr>
        <p:spPr>
          <a:xfrm>
            <a:off x="260985" y="307975"/>
            <a:ext cx="2877820" cy="619125"/>
          </a:xfrm>
          <a:prstGeom prst="rect">
            <a:avLst/>
          </a:prstGeom>
          <a:noFill/>
          <a:ln w="0" cap="flat">
            <a:noFill/>
            <a:prstDash val="solid"/>
            <a:miter lim="0"/>
          </a:ln>
        </p:spPr>
        <p:txBody>
          <a:bodyPr vert="horz" wrap="square" lIns="0" tIns="0" rIns="0" bIns="0"/>
          <a:lstStyle/>
          <a:p>
            <a:pPr algn="l" rtl="0" eaLnBrk="0">
              <a:lnSpc>
                <a:spcPct val="107000"/>
              </a:lnSpc>
            </a:pPr>
            <a:endParaRPr sz="400" dirty="0">
              <a:latin typeface="Arial" panose="020B0604020202020204"/>
              <a:ea typeface="Arial" panose="020B0604020202020204"/>
              <a:cs typeface="Arial" panose="020B0604020202020204"/>
            </a:endParaRPr>
          </a:p>
          <a:p>
            <a:pPr marL="564515" algn="l" rtl="0" eaLnBrk="0">
              <a:lnSpc>
                <a:spcPct val="91000"/>
              </a:lnSpc>
              <a:spcBef>
                <a:spcPts val="5"/>
              </a:spcBef>
              <a:tabLst>
                <a:tab pos="695325" algn="l"/>
              </a:tabLst>
            </a:pPr>
            <a:r>
              <a:rPr sz="3200" kern="0" spc="0" dirty="0">
                <a:solidFill>
                  <a:srgbClr val="000000">
                    <a:alpha val="100000"/>
                  </a:srgbClr>
                </a:solidFill>
                <a:latin typeface="微软雅黑"/>
                <a:ea typeface="微软雅黑"/>
                <a:cs typeface="微软雅黑"/>
              </a:rPr>
              <a:t>	</a:t>
            </a:r>
            <a:r>
              <a:rPr sz="3200" b="1" kern="0" spc="-10" dirty="0">
                <a:solidFill>
                  <a:srgbClr val="000000">
                    <a:alpha val="100000"/>
                  </a:srgbClr>
                </a:solidFill>
                <a:latin typeface="微软雅黑"/>
                <a:ea typeface="微软雅黑"/>
                <a:cs typeface="微软雅黑"/>
              </a:rPr>
              <a:t>产品</a:t>
            </a:r>
            <a:r>
              <a:rPr lang="zh-CN" sz="3200" b="1" kern="0" spc="-10" dirty="0">
                <a:solidFill>
                  <a:srgbClr val="000000">
                    <a:alpha val="100000"/>
                  </a:srgbClr>
                </a:solidFill>
                <a:latin typeface="微软雅黑"/>
                <a:ea typeface="微软雅黑"/>
                <a:cs typeface="微软雅黑"/>
              </a:rPr>
              <a:t>特点</a:t>
            </a:r>
            <a:endParaRPr lang="en-US" altLang="zh-CN" sz="3200" b="1" kern="0" spc="-10" dirty="0">
              <a:solidFill>
                <a:srgbClr val="000000">
                  <a:alpha val="100000"/>
                </a:srgbClr>
              </a:solidFill>
              <a:latin typeface="微软雅黑"/>
              <a:ea typeface="微软雅黑"/>
              <a:cs typeface="微软雅黑"/>
            </a:endParaRPr>
          </a:p>
        </p:txBody>
      </p:sp>
      <p:sp>
        <p:nvSpPr>
          <p:cNvPr id="288" name="path 288"/>
          <p:cNvSpPr/>
          <p:nvPr/>
        </p:nvSpPr>
        <p:spPr>
          <a:xfrm>
            <a:off x="273408" y="320529"/>
            <a:ext cx="551929" cy="551938"/>
          </a:xfrm>
          <a:custGeom>
            <a:avLst/>
            <a:gdLst/>
            <a:ahLst/>
            <a:cxnLst/>
            <a:rect l="0" t="0" r="0" b="0"/>
            <a:pathLst>
              <a:path w="869" h="869">
                <a:moveTo>
                  <a:pt x="356" y="42"/>
                </a:moveTo>
                <a:cubicBezTo>
                  <a:pt x="399" y="0"/>
                  <a:pt x="469" y="0"/>
                  <a:pt x="512" y="42"/>
                </a:cubicBezTo>
                <a:lnTo>
                  <a:pt x="827" y="356"/>
                </a:lnTo>
                <a:cubicBezTo>
                  <a:pt x="869" y="399"/>
                  <a:pt x="869" y="469"/>
                  <a:pt x="827" y="512"/>
                </a:cubicBezTo>
                <a:lnTo>
                  <a:pt x="512" y="827"/>
                </a:lnTo>
                <a:cubicBezTo>
                  <a:pt x="469" y="869"/>
                  <a:pt x="399" y="869"/>
                  <a:pt x="356" y="827"/>
                </a:cubicBezTo>
                <a:lnTo>
                  <a:pt x="42" y="512"/>
                </a:lnTo>
                <a:cubicBezTo>
                  <a:pt x="0" y="469"/>
                  <a:pt x="0" y="399"/>
                  <a:pt x="42" y="356"/>
                </a:cubicBezTo>
                <a:lnTo>
                  <a:pt x="356" y="42"/>
                </a:lnTo>
              </a:path>
            </a:pathLst>
          </a:custGeom>
          <a:solidFill>
            <a:srgbClr val="6084CB">
              <a:alpha val="100000"/>
            </a:srgbClr>
          </a:solidFill>
          <a:ln w="0" cap="flat">
            <a:noFill/>
            <a:prstDash val="solid"/>
            <a:miter lim="0"/>
          </a:ln>
        </p:spPr>
        <p:txBody>
          <a:bodyPr rtlCol="0"/>
          <a:lstStyle/>
          <a:p>
            <a:pPr algn="ctr"/>
            <a:endParaRPr lang="zh-CN" altLang="en-US"/>
          </a:p>
        </p:txBody>
      </p:sp>
      <p:sp>
        <p:nvSpPr>
          <p:cNvPr id="9" name="TextBox 8"/>
          <p:cNvSpPr txBox="1"/>
          <p:nvPr/>
        </p:nvSpPr>
        <p:spPr>
          <a:xfrm>
            <a:off x="580571" y="1193707"/>
            <a:ext cx="11030404" cy="2166620"/>
          </a:xfrm>
          <a:prstGeom prst="rect">
            <a:avLst/>
          </a:prstGeom>
          <a:noFill/>
        </p:spPr>
        <p:txBody>
          <a:bodyPr wrap="square" rtlCol="0">
            <a:spAutoFit/>
          </a:bodyPr>
          <a:p>
            <a:pPr algn="l">
              <a:lnSpc>
                <a:spcPct val="130000"/>
              </a:lnSpc>
              <a:spcBef>
                <a:spcPts val="600"/>
              </a:spcBef>
            </a:pPr>
            <a:r>
              <a:rPr lang="zh-CN" altLang="en-US" sz="2800" dirty="0" smtClean="0"/>
              <a:t> </a:t>
            </a:r>
            <a:r>
              <a:rPr lang="en-US" altLang="zh-CN" sz="2800" dirty="0" smtClean="0"/>
              <a:t>4</a:t>
            </a:r>
            <a:r>
              <a:rPr lang="zh-CN" altLang="en-US" sz="2800" b="1" dirty="0" smtClean="0">
                <a:latin typeface="宋体" charset="0"/>
                <a:ea typeface="宋体" charset="0"/>
                <a:cs typeface="宋体" charset="0"/>
              </a:rPr>
              <a:t>、可视化报警</a:t>
            </a:r>
            <a:endParaRPr lang="zh-CN" altLang="en-US" sz="2800" dirty="0" smtClean="0"/>
          </a:p>
          <a:p>
            <a:pPr>
              <a:lnSpc>
                <a:spcPct val="130000"/>
              </a:lnSpc>
              <a:spcBef>
                <a:spcPts val="600"/>
              </a:spcBef>
            </a:pPr>
            <a:r>
              <a:rPr lang="zh-CN" altLang="en-US" sz="2400" kern="0" dirty="0" smtClean="0">
                <a:latin typeface="宋体" charset="0"/>
                <a:ea typeface="宋体" charset="0"/>
                <a:cs typeface="+mn-ea"/>
                <a:sym typeface="+mn-lt"/>
              </a:rPr>
              <a:t>报警时能弹出报警图片，使消防值班人员在监控室能迅速观察到火灾现场的起火点、起火位置、火灾大小等实时火情，系统的火灾报警图片存储功能还能使火灾调查人员通过报警图片迅速了解火灾的起火原因。</a:t>
            </a:r>
            <a:endParaRPr lang="zh-CN" altLang="en-US" sz="2400" kern="0" dirty="0" smtClean="0">
              <a:latin typeface="宋体" charset="0"/>
              <a:ea typeface="宋体" charset="0"/>
              <a:cs typeface="+mn-ea"/>
              <a:sym typeface="+mn-lt"/>
            </a:endParaRPr>
          </a:p>
        </p:txBody>
      </p:sp>
      <p:pic>
        <p:nvPicPr>
          <p:cNvPr id="4" name="图片 3"/>
          <p:cNvPicPr>
            <a:picLocks noChangeAspect="1"/>
          </p:cNvPicPr>
          <p:nvPr/>
        </p:nvPicPr>
        <p:blipFill>
          <a:blip r:embed="rId1"/>
          <a:stretch>
            <a:fillRect/>
          </a:stretch>
        </p:blipFill>
        <p:spPr>
          <a:xfrm>
            <a:off x="6355080" y="3493770"/>
            <a:ext cx="5255895" cy="2744470"/>
          </a:xfrm>
          <a:prstGeom prst="rect">
            <a:avLst/>
          </a:prstGeom>
        </p:spPr>
      </p:pic>
      <p:pic>
        <p:nvPicPr>
          <p:cNvPr id="54" name="picture 54"/>
          <p:cNvPicPr>
            <a:picLocks noChangeAspect="1"/>
          </p:cNvPicPr>
          <p:nvPr/>
        </p:nvPicPr>
        <p:blipFill>
          <a:blip r:embed="rId2"/>
          <a:stretch>
            <a:fillRect/>
          </a:stretch>
        </p:blipFill>
        <p:spPr>
          <a:xfrm rot="21600000">
            <a:off x="825500" y="3530600"/>
            <a:ext cx="4789805" cy="2753360"/>
          </a:xfrm>
          <a:prstGeom prst="rect">
            <a:avLst/>
          </a:prstGeom>
        </p:spPr>
      </p:pic>
      <p:cxnSp>
        <p:nvCxnSpPr>
          <p:cNvPr id="5" name="直接箭头连接符 4"/>
          <p:cNvCxnSpPr/>
          <p:nvPr/>
        </p:nvCxnSpPr>
        <p:spPr>
          <a:xfrm>
            <a:off x="5770880" y="4922520"/>
            <a:ext cx="41021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666740" y="4377055"/>
            <a:ext cx="613410" cy="1758950"/>
          </a:xfrm>
          <a:prstGeom prst="rect">
            <a:avLst/>
          </a:prstGeom>
          <a:noFill/>
        </p:spPr>
        <p:txBody>
          <a:bodyPr vert="eaVert" wrap="square" rtlCol="0">
            <a:spAutoFit/>
          </a:bodyPr>
          <a:p>
            <a:r>
              <a:rPr lang="zh-CN" altLang="en-US" sz="2800">
                <a:latin typeface="微软雅黑" charset="0"/>
                <a:ea typeface="微软雅黑" charset="0"/>
              </a:rPr>
              <a:t>报</a:t>
            </a:r>
            <a:r>
              <a:rPr lang="en-US" altLang="zh-CN" sz="2800">
                <a:latin typeface="微软雅黑" charset="0"/>
                <a:ea typeface="微软雅黑" charset="0"/>
              </a:rPr>
              <a:t>   </a:t>
            </a:r>
            <a:r>
              <a:rPr lang="zh-CN" altLang="en-US" sz="2800">
                <a:latin typeface="微软雅黑" charset="0"/>
                <a:ea typeface="微软雅黑" charset="0"/>
              </a:rPr>
              <a:t>警</a:t>
            </a:r>
            <a:endParaRPr lang="zh-CN" altLang="en-US" sz="2800">
              <a:latin typeface="微软雅黑" charset="0"/>
              <a:ea typeface="微软雅黑"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picture 278"/>
          <p:cNvPicPr>
            <a:picLocks noChangeAspect="1"/>
          </p:cNvPicPr>
          <p:nvPr/>
        </p:nvPicPr>
        <p:blipFill>
          <a:blip r:embed="rId1"/>
          <a:stretch>
            <a:fillRect/>
          </a:stretch>
        </p:blipFill>
        <p:spPr>
          <a:xfrm rot="21600000">
            <a:off x="0" y="1193291"/>
            <a:ext cx="12192000" cy="4469891"/>
          </a:xfrm>
          <a:prstGeom prst="rect">
            <a:avLst/>
          </a:prstGeom>
        </p:spPr>
      </p:pic>
      <p:sp>
        <p:nvSpPr>
          <p:cNvPr id="280" name="textbox 280"/>
          <p:cNvSpPr/>
          <p:nvPr/>
        </p:nvSpPr>
        <p:spPr>
          <a:xfrm>
            <a:off x="5396230" y="3080385"/>
            <a:ext cx="3462655" cy="697230"/>
          </a:xfrm>
          <a:prstGeom prst="rect">
            <a:avLst/>
          </a:prstGeom>
          <a:noFill/>
          <a:ln w="0" cap="flat">
            <a:noFill/>
            <a:prstDash val="solid"/>
            <a:miter lim="0"/>
          </a:ln>
        </p:spPr>
        <p:txBody>
          <a:bodyPr vert="horz" wrap="square" lIns="0" tIns="0" rIns="0" bIns="0"/>
          <a:lstStyle/>
          <a:p>
            <a:pPr algn="l" rtl="0" eaLnBrk="0">
              <a:lnSpc>
                <a:spcPct val="64000"/>
              </a:lnSpc>
            </a:pPr>
            <a:endParaRPr sz="100" dirty="0">
              <a:latin typeface="Arial" panose="020B0604020202020204"/>
              <a:ea typeface="Arial" panose="020B0604020202020204"/>
              <a:cs typeface="Arial" panose="020B0604020202020204"/>
            </a:endParaRPr>
          </a:p>
          <a:p>
            <a:pPr marL="12700" algn="l" rtl="0" eaLnBrk="0">
              <a:lnSpc>
                <a:spcPct val="93000"/>
              </a:lnSpc>
            </a:pPr>
            <a:r>
              <a:rPr sz="4700" b="1" kern="0" spc="80" dirty="0">
                <a:solidFill>
                  <a:srgbClr val="000000">
                    <a:alpha val="100000"/>
                  </a:srgbClr>
                </a:solidFill>
                <a:latin typeface="微软雅黑"/>
                <a:ea typeface="微软雅黑"/>
                <a:cs typeface="微软雅黑"/>
              </a:rPr>
              <a:t>产品展示</a:t>
            </a:r>
            <a:endParaRPr sz="4700" dirty="0">
              <a:latin typeface="微软雅黑"/>
              <a:ea typeface="微软雅黑"/>
              <a:cs typeface="微软雅黑"/>
            </a:endParaRPr>
          </a:p>
          <a:p>
            <a:pPr algn="l" rtl="0" eaLnBrk="0">
              <a:lnSpc>
                <a:spcPct val="102000"/>
              </a:lnSpc>
            </a:pPr>
            <a:endParaRPr sz="700" dirty="0">
              <a:latin typeface="Arial" panose="020B0604020202020204"/>
              <a:ea typeface="Arial" panose="020B0604020202020204"/>
              <a:cs typeface="Arial" panose="020B0604020202020204"/>
            </a:endParaRPr>
          </a:p>
          <a:p>
            <a:pPr marL="23495" indent="1270" algn="l" rtl="0" eaLnBrk="0">
              <a:lnSpc>
                <a:spcPct val="154000"/>
              </a:lnSpc>
              <a:spcBef>
                <a:spcPts val="5"/>
              </a:spcBef>
            </a:pPr>
            <a:endParaRPr sz="1700" dirty="0">
              <a:latin typeface="微软雅黑"/>
              <a:ea typeface="微软雅黑"/>
              <a:cs typeface="微软雅黑"/>
            </a:endParaRPr>
          </a:p>
        </p:txBody>
      </p:sp>
      <p:sp>
        <p:nvSpPr>
          <p:cNvPr id="282" name="textbox 282"/>
          <p:cNvSpPr/>
          <p:nvPr/>
        </p:nvSpPr>
        <p:spPr>
          <a:xfrm>
            <a:off x="3603625" y="3070225"/>
            <a:ext cx="1088390" cy="989965"/>
          </a:xfrm>
          <a:prstGeom prst="rect">
            <a:avLst/>
          </a:prstGeom>
          <a:noFill/>
          <a:ln w="0" cap="flat">
            <a:noFill/>
            <a:prstDash val="solid"/>
            <a:miter lim="0"/>
          </a:ln>
        </p:spPr>
        <p:txBody>
          <a:bodyPr vert="horz" wrap="square" lIns="0" tIns="0" rIns="0" bIns="0"/>
          <a:lstStyle/>
          <a:p>
            <a:pPr algn="l" rtl="0" eaLnBrk="0">
              <a:lnSpc>
                <a:spcPct val="90000"/>
              </a:lnSpc>
            </a:pPr>
            <a:endParaRPr sz="100" dirty="0">
              <a:latin typeface="Arial" panose="020B0604020202020204"/>
              <a:ea typeface="Arial" panose="020B0604020202020204"/>
              <a:cs typeface="Arial" panose="020B0604020202020204"/>
            </a:endParaRPr>
          </a:p>
          <a:p>
            <a:pPr marL="12700" algn="l" rtl="0" eaLnBrk="0">
              <a:lnSpc>
                <a:spcPct val="89000"/>
              </a:lnSpc>
            </a:pPr>
            <a:r>
              <a:rPr sz="7100" b="1" kern="0" spc="-110" dirty="0">
                <a:solidFill>
                  <a:srgbClr val="FFFFFF">
                    <a:alpha val="100000"/>
                  </a:srgbClr>
                </a:solidFill>
                <a:latin typeface="Impact" panose="020B0806030902050204"/>
                <a:ea typeface="Impact" panose="020B0806030902050204"/>
                <a:cs typeface="Impact" panose="020B0806030902050204"/>
              </a:rPr>
              <a:t>0</a:t>
            </a:r>
            <a:r>
              <a:rPr lang="en-US" sz="7100" b="1" kern="0" spc="-110" dirty="0">
                <a:solidFill>
                  <a:srgbClr val="FFFFFF">
                    <a:alpha val="100000"/>
                  </a:srgbClr>
                </a:solidFill>
                <a:latin typeface="Impact" panose="020B0806030902050204"/>
                <a:ea typeface="Impact" panose="020B0806030902050204"/>
                <a:cs typeface="Impact" panose="020B0806030902050204"/>
              </a:rPr>
              <a:t>5</a:t>
            </a:r>
            <a:endParaRPr lang="en-US" sz="7100" b="1" kern="0" spc="-110" dirty="0">
              <a:solidFill>
                <a:srgbClr val="FFFFFF">
                  <a:alpha val="100000"/>
                </a:srgbClr>
              </a:solidFill>
              <a:latin typeface="Impact" panose="020B0806030902050204"/>
              <a:ea typeface="Impact" panose="020B0806030902050204"/>
              <a:cs typeface="Impact" panose="020B080603090205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4" name="table 284"/>
          <p:cNvGraphicFramePr>
            <a:graphicFrameLocks noGrp="1"/>
          </p:cNvGraphicFramePr>
          <p:nvPr/>
        </p:nvGraphicFramePr>
        <p:xfrm>
          <a:off x="609600" y="1050163"/>
          <a:ext cx="10972165" cy="4935220"/>
        </p:xfrm>
        <a:graphic>
          <a:graphicData uri="http://schemas.openxmlformats.org/drawingml/2006/table">
            <a:tbl>
              <a:tblPr/>
              <a:tblGrid>
                <a:gridCol w="1924685"/>
                <a:gridCol w="1929764"/>
                <a:gridCol w="2391410"/>
                <a:gridCol w="4726304"/>
              </a:tblGrid>
              <a:tr h="641984">
                <a:tc>
                  <a:txBody>
                    <a:bodyPr/>
                    <a:lstStyle/>
                    <a:p>
                      <a:pPr algn="l" rtl="0" eaLnBrk="0">
                        <a:lnSpc>
                          <a:spcPct val="119000"/>
                        </a:lnSpc>
                      </a:pPr>
                      <a:endParaRPr sz="1000" dirty="0">
                        <a:latin typeface="Arial" panose="020B0604020202020204"/>
                        <a:ea typeface="Arial" panose="020B0604020202020204"/>
                        <a:cs typeface="Arial" panose="020B0604020202020204"/>
                      </a:endParaRPr>
                    </a:p>
                    <a:p>
                      <a:pPr algn="l" rtl="0" eaLnBrk="0">
                        <a:lnSpc>
                          <a:spcPct val="10000"/>
                        </a:lnSpc>
                      </a:pPr>
                      <a:endParaRPr sz="100" dirty="0">
                        <a:latin typeface="Arial" panose="020B0604020202020204"/>
                        <a:ea typeface="Arial" panose="020B0604020202020204"/>
                        <a:cs typeface="Arial" panose="020B0604020202020204"/>
                      </a:endParaRPr>
                    </a:p>
                    <a:p>
                      <a:pPr marL="457835" algn="l" rtl="0" eaLnBrk="0">
                        <a:lnSpc>
                          <a:spcPct val="91000"/>
                        </a:lnSpc>
                      </a:pPr>
                      <a:r>
                        <a:rPr sz="2000" b="1" kern="0" spc="-10" dirty="0">
                          <a:solidFill>
                            <a:srgbClr val="000000">
                              <a:alpha val="100000"/>
                            </a:srgbClr>
                          </a:solidFill>
                          <a:latin typeface="微软雅黑"/>
                          <a:ea typeface="微软雅黑"/>
                          <a:cs typeface="微软雅黑"/>
                        </a:rPr>
                        <a:t>功能场景</a:t>
                      </a:r>
                      <a:endParaRPr sz="2000" dirty="0">
                        <a:latin typeface="微软雅黑"/>
                        <a:ea typeface="微软雅黑"/>
                        <a:cs typeface="微软雅黑"/>
                      </a:endParaRPr>
                    </a:p>
                  </a:txBody>
                  <a:tcPr marL="0" marR="0" marT="0" marB="0" vert="horz">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A2C3E1"/>
                    </a:solidFill>
                  </a:tcPr>
                </a:tc>
                <a:tc>
                  <a:txBody>
                    <a:bodyPr/>
                    <a:lstStyle/>
                    <a:p>
                      <a:pPr algn="l" rtl="0" eaLnBrk="0">
                        <a:lnSpc>
                          <a:spcPct val="119000"/>
                        </a:lnSpc>
                      </a:pPr>
                      <a:endParaRPr sz="1000" dirty="0">
                        <a:latin typeface="Arial" panose="020B0604020202020204"/>
                        <a:ea typeface="Arial" panose="020B0604020202020204"/>
                        <a:cs typeface="Arial" panose="020B0604020202020204"/>
                      </a:endParaRPr>
                    </a:p>
                    <a:p>
                      <a:pPr algn="l" rtl="0" eaLnBrk="0">
                        <a:lnSpc>
                          <a:spcPct val="10000"/>
                        </a:lnSpc>
                      </a:pPr>
                      <a:endParaRPr sz="100" dirty="0">
                        <a:latin typeface="Arial" panose="020B0604020202020204"/>
                        <a:ea typeface="Arial" panose="020B0604020202020204"/>
                        <a:cs typeface="Arial" panose="020B0604020202020204"/>
                      </a:endParaRPr>
                    </a:p>
                    <a:p>
                      <a:pPr marL="460375" algn="l" rtl="0" eaLnBrk="0">
                        <a:lnSpc>
                          <a:spcPct val="91000"/>
                        </a:lnSpc>
                      </a:pPr>
                      <a:r>
                        <a:rPr sz="2000" b="1" kern="0" spc="-10" dirty="0">
                          <a:solidFill>
                            <a:srgbClr val="000000">
                              <a:alpha val="100000"/>
                            </a:srgbClr>
                          </a:solidFill>
                          <a:latin typeface="微软雅黑"/>
                          <a:ea typeface="微软雅黑"/>
                          <a:cs typeface="微软雅黑"/>
                        </a:rPr>
                        <a:t>报警条件</a:t>
                      </a:r>
                      <a:endParaRPr sz="2000" dirty="0">
                        <a:latin typeface="微软雅黑"/>
                        <a:ea typeface="微软雅黑"/>
                        <a:cs typeface="微软雅黑"/>
                      </a:endParaRPr>
                    </a:p>
                  </a:txBody>
                  <a:tcPr marL="0" marR="0" marT="0" marB="0" vert="horz">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A2C3E1"/>
                    </a:solidFill>
                  </a:tcPr>
                </a:tc>
                <a:tc>
                  <a:txBody>
                    <a:bodyPr/>
                    <a:lstStyle/>
                    <a:p>
                      <a:pPr algn="l" rtl="0" eaLnBrk="0">
                        <a:lnSpc>
                          <a:spcPct val="119000"/>
                        </a:lnSpc>
                      </a:pPr>
                      <a:endParaRPr sz="1000" dirty="0">
                        <a:latin typeface="Arial" panose="020B0604020202020204"/>
                        <a:ea typeface="Arial" panose="020B0604020202020204"/>
                        <a:cs typeface="Arial" panose="020B0604020202020204"/>
                      </a:endParaRPr>
                    </a:p>
                    <a:p>
                      <a:pPr algn="l" rtl="0" eaLnBrk="0">
                        <a:lnSpc>
                          <a:spcPct val="10000"/>
                        </a:lnSpc>
                      </a:pPr>
                      <a:endParaRPr sz="100" dirty="0">
                        <a:latin typeface="Arial" panose="020B0604020202020204"/>
                        <a:ea typeface="Arial" panose="020B0604020202020204"/>
                        <a:cs typeface="Arial" panose="020B0604020202020204"/>
                      </a:endParaRPr>
                    </a:p>
                    <a:p>
                      <a:pPr marL="691515" algn="l" rtl="0" eaLnBrk="0">
                        <a:lnSpc>
                          <a:spcPct val="91000"/>
                        </a:lnSpc>
                      </a:pPr>
                      <a:r>
                        <a:rPr sz="2000" b="1" kern="0" spc="-10" dirty="0">
                          <a:solidFill>
                            <a:srgbClr val="000000">
                              <a:alpha val="100000"/>
                            </a:srgbClr>
                          </a:solidFill>
                          <a:latin typeface="微软雅黑"/>
                          <a:ea typeface="微软雅黑"/>
                          <a:cs typeface="微软雅黑"/>
                        </a:rPr>
                        <a:t>通知方式</a:t>
                      </a:r>
                      <a:endParaRPr sz="2000" dirty="0">
                        <a:latin typeface="微软雅黑"/>
                        <a:ea typeface="微软雅黑"/>
                        <a:cs typeface="微软雅黑"/>
                      </a:endParaRPr>
                    </a:p>
                  </a:txBody>
                  <a:tcPr marL="0" marR="0" marT="0" marB="0" vert="horz">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A2C3E1"/>
                    </a:solidFill>
                  </a:tcPr>
                </a:tc>
                <a:tc>
                  <a:txBody>
                    <a:bodyPr/>
                    <a:lstStyle/>
                    <a:p>
                      <a:pPr algn="l" rtl="0" eaLnBrk="0">
                        <a:lnSpc>
                          <a:spcPct val="119000"/>
                        </a:lnSpc>
                      </a:pPr>
                      <a:endParaRPr sz="1000" dirty="0">
                        <a:latin typeface="Arial" panose="020B0604020202020204"/>
                        <a:ea typeface="Arial" panose="020B0604020202020204"/>
                        <a:cs typeface="Arial" panose="020B0604020202020204"/>
                      </a:endParaRPr>
                    </a:p>
                    <a:p>
                      <a:pPr algn="l" rtl="0" eaLnBrk="0">
                        <a:lnSpc>
                          <a:spcPct val="10000"/>
                        </a:lnSpc>
                      </a:pPr>
                      <a:endParaRPr sz="100" dirty="0">
                        <a:latin typeface="Arial" panose="020B0604020202020204"/>
                        <a:ea typeface="Arial" panose="020B0604020202020204"/>
                        <a:cs typeface="Arial" panose="020B0604020202020204"/>
                      </a:endParaRPr>
                    </a:p>
                    <a:p>
                      <a:pPr marL="1605280" algn="l" rtl="0" eaLnBrk="0">
                        <a:lnSpc>
                          <a:spcPct val="91000"/>
                        </a:lnSpc>
                      </a:pPr>
                      <a:r>
                        <a:rPr sz="2000" b="1" kern="0" spc="-10" dirty="0">
                          <a:solidFill>
                            <a:srgbClr val="000000">
                              <a:alpha val="100000"/>
                            </a:srgbClr>
                          </a:solidFill>
                          <a:latin typeface="微软雅黑"/>
                          <a:ea typeface="微软雅黑"/>
                          <a:cs typeface="微软雅黑"/>
                        </a:rPr>
                        <a:t>报警处理流程</a:t>
                      </a:r>
                      <a:endParaRPr sz="2000" dirty="0">
                        <a:latin typeface="微软雅黑"/>
                        <a:ea typeface="微软雅黑"/>
                        <a:cs typeface="微软雅黑"/>
                      </a:endParaRPr>
                    </a:p>
                  </a:txBody>
                  <a:tcPr marL="0" marR="0" marT="0" marB="0" vert="horz">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A2C3E1"/>
                    </a:solidFill>
                  </a:tcPr>
                </a:tc>
              </a:tr>
              <a:tr h="972820">
                <a:tc>
                  <a:txBody>
                    <a:bodyPr/>
                    <a:lstStyle/>
                    <a:p>
                      <a:pPr algn="l" rtl="0" eaLnBrk="0">
                        <a:lnSpc>
                          <a:spcPct val="114000"/>
                        </a:lnSpc>
                      </a:pPr>
                      <a:endParaRPr sz="1000" dirty="0">
                        <a:latin typeface="Arial" panose="020B0604020202020204"/>
                        <a:ea typeface="Arial" panose="020B0604020202020204"/>
                        <a:cs typeface="Arial" panose="020B0604020202020204"/>
                      </a:endParaRPr>
                    </a:p>
                    <a:p>
                      <a:pPr algn="l" rtl="0" eaLnBrk="0">
                        <a:lnSpc>
                          <a:spcPct val="114000"/>
                        </a:lnSpc>
                      </a:pPr>
                      <a:endParaRPr sz="10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a:p>
                      <a:pPr marL="203835" algn="l" rtl="0" eaLnBrk="0">
                        <a:lnSpc>
                          <a:spcPct val="91000"/>
                        </a:lnSpc>
                      </a:pPr>
                      <a:r>
                        <a:rPr sz="2000" b="1" kern="0" spc="-10" dirty="0">
                          <a:solidFill>
                            <a:srgbClr val="000000">
                              <a:alpha val="100000"/>
                            </a:srgbClr>
                          </a:solidFill>
                          <a:latin typeface="微软雅黑"/>
                          <a:ea typeface="微软雅黑"/>
                          <a:cs typeface="微软雅黑"/>
                        </a:rPr>
                        <a:t>视频检测明火</a:t>
                      </a:r>
                      <a:endParaRPr sz="2000" dirty="0">
                        <a:latin typeface="微软雅黑"/>
                        <a:ea typeface="微软雅黑"/>
                        <a:cs typeface="微软雅黑"/>
                      </a:endParaRPr>
                    </a:p>
                  </a:txBody>
                  <a:tcPr marL="0" marR="0" marT="0" marB="0" vert="horz">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2C3E1"/>
                    </a:solidFill>
                  </a:tcPr>
                </a:tc>
                <a:tc>
                  <a:txBody>
                    <a:bodyPr/>
                    <a:lstStyle/>
                    <a:p>
                      <a:pPr algn="l" rtl="0" eaLnBrk="0">
                        <a:lnSpc>
                          <a:spcPct val="131000"/>
                        </a:lnSpc>
                      </a:pPr>
                      <a:endParaRPr sz="1000" dirty="0">
                        <a:latin typeface="Arial" panose="020B0604020202020204"/>
                        <a:ea typeface="Arial" panose="020B0604020202020204"/>
                        <a:cs typeface="Arial" panose="020B0604020202020204"/>
                      </a:endParaRPr>
                    </a:p>
                    <a:p>
                      <a:pPr marL="64135" indent="14605" algn="l" rtl="0" eaLnBrk="0">
                        <a:lnSpc>
                          <a:spcPct val="100000"/>
                        </a:lnSpc>
                        <a:spcBef>
                          <a:spcPts val="5"/>
                        </a:spcBef>
                      </a:pPr>
                      <a:r>
                        <a:rPr sz="2000" kern="0" spc="-10" dirty="0">
                          <a:solidFill>
                            <a:srgbClr val="000000">
                              <a:alpha val="100000"/>
                            </a:srgbClr>
                          </a:solidFill>
                          <a:latin typeface="微软雅黑"/>
                          <a:ea typeface="微软雅黑"/>
                          <a:cs typeface="微软雅黑"/>
                        </a:rPr>
                        <a:t>火焰区域占原始</a:t>
                      </a:r>
                      <a:r>
                        <a:rPr sz="2000" kern="0" spc="10" dirty="0">
                          <a:solidFill>
                            <a:srgbClr val="000000">
                              <a:alpha val="100000"/>
                            </a:srgbClr>
                          </a:solidFill>
                          <a:latin typeface="微软雅黑"/>
                          <a:ea typeface="微软雅黑"/>
                          <a:cs typeface="微软雅黑"/>
                        </a:rPr>
                        <a:t>  </a:t>
                      </a:r>
                      <a:r>
                        <a:rPr sz="2000" kern="0" spc="-20" dirty="0">
                          <a:solidFill>
                            <a:srgbClr val="000000">
                              <a:alpha val="100000"/>
                            </a:srgbClr>
                          </a:solidFill>
                          <a:latin typeface="微软雅黑"/>
                          <a:ea typeface="微软雅黑"/>
                          <a:cs typeface="微软雅黑"/>
                        </a:rPr>
                        <a:t>图片的面积&gt;5%</a:t>
                      </a:r>
                      <a:endParaRPr sz="2000" dirty="0">
                        <a:latin typeface="微软雅黑"/>
                        <a:ea typeface="微软雅黑"/>
                        <a:cs typeface="微软雅黑"/>
                      </a:endParaRPr>
                    </a:p>
                  </a:txBody>
                  <a:tcPr marL="0" marR="0" marT="0" marB="0" vert="horz">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DEDED"/>
                    </a:solidFill>
                  </a:tcPr>
                </a:tc>
                <a:tc>
                  <a:txBody>
                    <a:bodyPr/>
                    <a:lstStyle/>
                    <a:p>
                      <a:pPr algn="l" rtl="0" eaLnBrk="0">
                        <a:lnSpc>
                          <a:spcPct val="148000"/>
                        </a:lnSpc>
                      </a:pPr>
                      <a:endParaRPr sz="200" dirty="0">
                        <a:latin typeface="Arial" panose="020B0604020202020204"/>
                        <a:ea typeface="Arial" panose="020B0604020202020204"/>
                        <a:cs typeface="Arial" panose="020B0604020202020204"/>
                      </a:endParaRPr>
                    </a:p>
                    <a:p>
                      <a:pPr marL="207010" algn="l" rtl="0" eaLnBrk="0">
                        <a:lnSpc>
                          <a:spcPct val="84000"/>
                        </a:lnSpc>
                        <a:spcBef>
                          <a:spcPts val="0"/>
                        </a:spcBef>
                      </a:pPr>
                      <a:r>
                        <a:rPr sz="2000" kern="0" spc="-20" dirty="0">
                          <a:solidFill>
                            <a:srgbClr val="000000">
                              <a:alpha val="100000"/>
                            </a:srgbClr>
                          </a:solidFill>
                          <a:latin typeface="微软雅黑"/>
                          <a:ea typeface="微软雅黑"/>
                          <a:cs typeface="微软雅黑"/>
                        </a:rPr>
                        <a:t>邮件、手机APP、</a:t>
                      </a:r>
                      <a:endParaRPr sz="2000" dirty="0">
                        <a:latin typeface="微软雅黑"/>
                        <a:ea typeface="微软雅黑"/>
                        <a:cs typeface="微软雅黑"/>
                      </a:endParaRPr>
                    </a:p>
                    <a:p>
                      <a:pPr marL="57150" algn="l" rtl="0" eaLnBrk="0">
                        <a:lnSpc>
                          <a:spcPts val="2590"/>
                        </a:lnSpc>
                      </a:pPr>
                      <a:r>
                        <a:rPr sz="2000" kern="0" spc="-10" dirty="0">
                          <a:solidFill>
                            <a:srgbClr val="000000">
                              <a:alpha val="100000"/>
                            </a:srgbClr>
                          </a:solidFill>
                          <a:latin typeface="微软雅黑"/>
                          <a:ea typeface="微软雅黑"/>
                          <a:cs typeface="微软雅黑"/>
                        </a:rPr>
                        <a:t>web网站、现场报警</a:t>
                      </a:r>
                      <a:endParaRPr sz="2000" dirty="0">
                        <a:latin typeface="微软雅黑"/>
                        <a:ea typeface="微软雅黑"/>
                        <a:cs typeface="微软雅黑"/>
                      </a:endParaRPr>
                    </a:p>
                    <a:p>
                      <a:pPr marL="1070610" algn="l" rtl="0" eaLnBrk="0">
                        <a:lnSpc>
                          <a:spcPct val="86000"/>
                        </a:lnSpc>
                        <a:spcBef>
                          <a:spcPts val="305"/>
                        </a:spcBef>
                      </a:pPr>
                      <a:r>
                        <a:rPr sz="2000" kern="0" spc="-10" dirty="0">
                          <a:solidFill>
                            <a:srgbClr val="000000">
                              <a:alpha val="100000"/>
                            </a:srgbClr>
                          </a:solidFill>
                          <a:latin typeface="微软雅黑"/>
                          <a:ea typeface="微软雅黑"/>
                          <a:cs typeface="微软雅黑"/>
                        </a:rPr>
                        <a:t>器</a:t>
                      </a:r>
                      <a:endParaRPr sz="2000" dirty="0">
                        <a:latin typeface="微软雅黑"/>
                        <a:ea typeface="微软雅黑"/>
                        <a:cs typeface="微软雅黑"/>
                      </a:endParaRPr>
                    </a:p>
                  </a:txBody>
                  <a:tcPr marL="0" marR="0" marT="0" marB="0" vert="horz">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DEDED"/>
                    </a:solidFill>
                  </a:tcPr>
                </a:tc>
                <a:tc>
                  <a:txBody>
                    <a:bodyPr/>
                    <a:lstStyle/>
                    <a:p>
                      <a:pPr algn="l" rtl="0" eaLnBrk="0">
                        <a:lnSpc>
                          <a:spcPct val="145000"/>
                        </a:lnSpc>
                      </a:pPr>
                      <a:endParaRPr sz="200" dirty="0">
                        <a:latin typeface="Arial" panose="020B0604020202020204"/>
                        <a:ea typeface="Arial" panose="020B0604020202020204"/>
                        <a:cs typeface="Arial" panose="020B0604020202020204"/>
                      </a:endParaRPr>
                    </a:p>
                    <a:p>
                      <a:pPr marL="112395" algn="l" rtl="0" eaLnBrk="0">
                        <a:lnSpc>
                          <a:spcPct val="88000"/>
                        </a:lnSpc>
                      </a:pPr>
                      <a:r>
                        <a:rPr sz="2000" kern="0" spc="-20" dirty="0">
                          <a:solidFill>
                            <a:srgbClr val="000000">
                              <a:alpha val="100000"/>
                            </a:srgbClr>
                          </a:solidFill>
                          <a:latin typeface="微软雅黑"/>
                          <a:ea typeface="微软雅黑"/>
                          <a:cs typeface="微软雅黑"/>
                        </a:rPr>
                        <a:t>报警邮件、APP报警触发</a:t>
                      </a:r>
                      <a:r>
                        <a:rPr sz="2000" kern="0" spc="-240" dirty="0">
                          <a:solidFill>
                            <a:srgbClr val="000000">
                              <a:alpha val="100000"/>
                            </a:srgbClr>
                          </a:solidFill>
                          <a:latin typeface="微软雅黑"/>
                          <a:ea typeface="微软雅黑"/>
                          <a:cs typeface="微软雅黑"/>
                        </a:rPr>
                        <a:t> </a:t>
                      </a:r>
                      <a:r>
                        <a:rPr sz="2000" kern="0" spc="-20" dirty="0">
                          <a:solidFill>
                            <a:srgbClr val="000000">
                              <a:alpha val="100000"/>
                            </a:srgbClr>
                          </a:solidFill>
                          <a:latin typeface="微软雅黑"/>
                          <a:ea typeface="微软雅黑"/>
                          <a:cs typeface="微软雅黑"/>
                        </a:rPr>
                        <a:t>，app点击事件</a:t>
                      </a:r>
                      <a:endParaRPr sz="2000" dirty="0">
                        <a:latin typeface="微软雅黑"/>
                        <a:ea typeface="微软雅黑"/>
                        <a:cs typeface="微软雅黑"/>
                      </a:endParaRPr>
                    </a:p>
                    <a:p>
                      <a:pPr marL="332740" indent="-227965" algn="l" rtl="0" eaLnBrk="0">
                        <a:lnSpc>
                          <a:spcPct val="101000"/>
                        </a:lnSpc>
                        <a:spcBef>
                          <a:spcPts val="20"/>
                        </a:spcBef>
                      </a:pPr>
                      <a:r>
                        <a:rPr sz="2000" kern="0" spc="-30" dirty="0">
                          <a:solidFill>
                            <a:srgbClr val="000000">
                              <a:alpha val="100000"/>
                            </a:srgbClr>
                          </a:solidFill>
                          <a:latin typeface="微软雅黑"/>
                          <a:ea typeface="微软雅黑"/>
                          <a:cs typeface="微软雅黑"/>
                        </a:rPr>
                        <a:t>内容将自动跳转至web网站</a:t>
                      </a:r>
                      <a:r>
                        <a:rPr sz="2000" kern="0" spc="-250" dirty="0">
                          <a:solidFill>
                            <a:srgbClr val="000000">
                              <a:alpha val="100000"/>
                            </a:srgbClr>
                          </a:solidFill>
                          <a:latin typeface="微软雅黑"/>
                          <a:ea typeface="微软雅黑"/>
                          <a:cs typeface="微软雅黑"/>
                        </a:rPr>
                        <a:t> </a:t>
                      </a:r>
                      <a:r>
                        <a:rPr sz="2000" kern="0" spc="-30" dirty="0">
                          <a:solidFill>
                            <a:srgbClr val="000000">
                              <a:alpha val="100000"/>
                            </a:srgbClr>
                          </a:solidFill>
                          <a:latin typeface="微软雅黑"/>
                          <a:ea typeface="微软雅黑"/>
                          <a:cs typeface="微软雅黑"/>
                        </a:rPr>
                        <a:t>，异常事件处</a:t>
                      </a:r>
                      <a:r>
                        <a:rPr sz="2000" kern="0" spc="0" dirty="0">
                          <a:solidFill>
                            <a:srgbClr val="000000">
                              <a:alpha val="100000"/>
                            </a:srgbClr>
                          </a:solidFill>
                          <a:latin typeface="微软雅黑"/>
                          <a:ea typeface="微软雅黑"/>
                          <a:cs typeface="微软雅黑"/>
                        </a:rPr>
                        <a:t>  </a:t>
                      </a:r>
                      <a:r>
                        <a:rPr sz="2000" kern="0" spc="-20" dirty="0">
                          <a:solidFill>
                            <a:srgbClr val="000000">
                              <a:alpha val="100000"/>
                            </a:srgbClr>
                          </a:solidFill>
                          <a:latin typeface="微软雅黑"/>
                          <a:ea typeface="微软雅黑"/>
                          <a:cs typeface="微软雅黑"/>
                        </a:rPr>
                        <a:t>理完毕后警报解除</a:t>
                      </a:r>
                      <a:r>
                        <a:rPr sz="2000" kern="0" spc="-300" dirty="0">
                          <a:solidFill>
                            <a:srgbClr val="000000">
                              <a:alpha val="100000"/>
                            </a:srgbClr>
                          </a:solidFill>
                          <a:latin typeface="微软雅黑"/>
                          <a:ea typeface="微软雅黑"/>
                          <a:cs typeface="微软雅黑"/>
                        </a:rPr>
                        <a:t> </a:t>
                      </a:r>
                      <a:r>
                        <a:rPr sz="2000" kern="0" spc="-20" dirty="0">
                          <a:solidFill>
                            <a:srgbClr val="000000">
                              <a:alpha val="100000"/>
                            </a:srgbClr>
                          </a:solidFill>
                          <a:latin typeface="微软雅黑"/>
                          <a:ea typeface="微软雅黑"/>
                          <a:cs typeface="微软雅黑"/>
                        </a:rPr>
                        <a:t>，事件日志存档。</a:t>
                      </a:r>
                      <a:endParaRPr sz="2000" dirty="0">
                        <a:latin typeface="微软雅黑"/>
                        <a:ea typeface="微软雅黑"/>
                        <a:cs typeface="微软雅黑"/>
                      </a:endParaRPr>
                    </a:p>
                  </a:txBody>
                  <a:tcPr marL="0" marR="0" marT="0" marB="0" vert="horz">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DEDED"/>
                    </a:solidFill>
                  </a:tcPr>
                </a:tc>
              </a:tr>
              <a:tr h="972819">
                <a:tc>
                  <a:txBody>
                    <a:bodyPr/>
                    <a:lstStyle/>
                    <a:p>
                      <a:pPr algn="l" rtl="0" eaLnBrk="0">
                        <a:lnSpc>
                          <a:spcPct val="114000"/>
                        </a:lnSpc>
                      </a:pPr>
                      <a:endParaRPr sz="1000" dirty="0">
                        <a:latin typeface="Arial" panose="020B0604020202020204"/>
                        <a:ea typeface="Arial" panose="020B0604020202020204"/>
                        <a:cs typeface="Arial" panose="020B0604020202020204"/>
                      </a:endParaRPr>
                    </a:p>
                    <a:p>
                      <a:pPr algn="l" rtl="0" eaLnBrk="0">
                        <a:lnSpc>
                          <a:spcPct val="114000"/>
                        </a:lnSpc>
                      </a:pPr>
                      <a:endParaRPr sz="10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203835" algn="l" rtl="0" eaLnBrk="0">
                        <a:lnSpc>
                          <a:spcPct val="91000"/>
                        </a:lnSpc>
                      </a:pPr>
                      <a:r>
                        <a:rPr sz="2000" b="1" kern="0" spc="-10" dirty="0">
                          <a:solidFill>
                            <a:srgbClr val="000000">
                              <a:alpha val="100000"/>
                            </a:srgbClr>
                          </a:solidFill>
                          <a:latin typeface="微软雅黑"/>
                          <a:ea typeface="微软雅黑"/>
                          <a:cs typeface="微软雅黑"/>
                        </a:rPr>
                        <a:t>视频检测烟雾</a:t>
                      </a:r>
                      <a:endParaRPr sz="2000" dirty="0">
                        <a:latin typeface="微软雅黑"/>
                        <a:ea typeface="微软雅黑"/>
                        <a:cs typeface="微软雅黑"/>
                      </a:endParaRPr>
                    </a:p>
                  </a:txBody>
                  <a:tcPr marL="0" marR="0" marT="0" marB="0" vert="horz">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2C3E1"/>
                    </a:solidFill>
                  </a:tcPr>
                </a:tc>
                <a:tc>
                  <a:txBody>
                    <a:bodyPr/>
                    <a:lstStyle/>
                    <a:p>
                      <a:pPr algn="l" rtl="0" eaLnBrk="0">
                        <a:lnSpc>
                          <a:spcPct val="148000"/>
                        </a:lnSpc>
                      </a:pPr>
                      <a:endParaRPr sz="200" dirty="0">
                        <a:latin typeface="Arial" panose="020B0604020202020204"/>
                        <a:ea typeface="Arial" panose="020B0604020202020204"/>
                        <a:cs typeface="Arial" panose="020B0604020202020204"/>
                      </a:endParaRPr>
                    </a:p>
                    <a:p>
                      <a:pPr marL="78105" algn="l" rtl="0" eaLnBrk="0">
                        <a:lnSpc>
                          <a:spcPct val="84000"/>
                        </a:lnSpc>
                        <a:spcBef>
                          <a:spcPts val="0"/>
                        </a:spcBef>
                      </a:pPr>
                      <a:r>
                        <a:rPr sz="2000" kern="0" spc="-10" dirty="0">
                          <a:solidFill>
                            <a:srgbClr val="000000">
                              <a:alpha val="100000"/>
                            </a:srgbClr>
                          </a:solidFill>
                          <a:latin typeface="微软雅黑"/>
                          <a:ea typeface="微软雅黑"/>
                          <a:cs typeface="微软雅黑"/>
                        </a:rPr>
                        <a:t>烟雾在图像中浓</a:t>
                      </a:r>
                      <a:endParaRPr sz="2000" dirty="0">
                        <a:latin typeface="微软雅黑"/>
                        <a:ea typeface="微软雅黑"/>
                        <a:cs typeface="微软雅黑"/>
                      </a:endParaRPr>
                    </a:p>
                    <a:p>
                      <a:pPr marL="195580" algn="l" rtl="0" eaLnBrk="0">
                        <a:lnSpc>
                          <a:spcPts val="2590"/>
                        </a:lnSpc>
                      </a:pPr>
                      <a:r>
                        <a:rPr sz="2000" kern="0" spc="-10" dirty="0">
                          <a:solidFill>
                            <a:srgbClr val="000000">
                              <a:alpha val="100000"/>
                            </a:srgbClr>
                          </a:solidFill>
                          <a:latin typeface="微软雅黑"/>
                          <a:ea typeface="微软雅黑"/>
                          <a:cs typeface="微软雅黑"/>
                        </a:rPr>
                        <a:t>度Alpha 大于</a:t>
                      </a:r>
                      <a:endParaRPr sz="2000" dirty="0">
                        <a:latin typeface="微软雅黑"/>
                        <a:ea typeface="微软雅黑"/>
                        <a:cs typeface="微软雅黑"/>
                      </a:endParaRPr>
                    </a:p>
                    <a:p>
                      <a:pPr marL="795655" algn="l" rtl="0" eaLnBrk="0">
                        <a:lnSpc>
                          <a:spcPct val="86000"/>
                        </a:lnSpc>
                        <a:spcBef>
                          <a:spcPts val="305"/>
                        </a:spcBef>
                      </a:pPr>
                      <a:r>
                        <a:rPr sz="2000" kern="0" spc="30" dirty="0">
                          <a:solidFill>
                            <a:srgbClr val="000000">
                              <a:alpha val="100000"/>
                            </a:srgbClr>
                          </a:solidFill>
                          <a:latin typeface="微软雅黑"/>
                          <a:ea typeface="微软雅黑"/>
                          <a:cs typeface="微软雅黑"/>
                        </a:rPr>
                        <a:t>0.1</a:t>
                      </a:r>
                      <a:endParaRPr sz="2000" dirty="0">
                        <a:latin typeface="微软雅黑"/>
                        <a:ea typeface="微软雅黑"/>
                        <a:cs typeface="微软雅黑"/>
                      </a:endParaRPr>
                    </a:p>
                  </a:txBody>
                  <a:tcPr marL="0" marR="0" marT="0" marB="0" vert="horz">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DEDED"/>
                    </a:solidFill>
                  </a:tcPr>
                </a:tc>
                <a:tc>
                  <a:txBody>
                    <a:bodyPr/>
                    <a:lstStyle/>
                    <a:p>
                      <a:pPr algn="l" rtl="0" eaLnBrk="0">
                        <a:lnSpc>
                          <a:spcPct val="148000"/>
                        </a:lnSpc>
                      </a:pPr>
                      <a:endParaRPr sz="200" dirty="0">
                        <a:latin typeface="Arial" panose="020B0604020202020204"/>
                        <a:ea typeface="Arial" panose="020B0604020202020204"/>
                        <a:cs typeface="Arial" panose="020B0604020202020204"/>
                      </a:endParaRPr>
                    </a:p>
                    <a:p>
                      <a:pPr marL="207010" algn="l" rtl="0" eaLnBrk="0">
                        <a:lnSpc>
                          <a:spcPct val="84000"/>
                        </a:lnSpc>
                        <a:spcBef>
                          <a:spcPts val="0"/>
                        </a:spcBef>
                      </a:pPr>
                      <a:r>
                        <a:rPr sz="2000" kern="0" spc="-20" dirty="0">
                          <a:solidFill>
                            <a:srgbClr val="000000">
                              <a:alpha val="100000"/>
                            </a:srgbClr>
                          </a:solidFill>
                          <a:latin typeface="微软雅黑"/>
                          <a:ea typeface="微软雅黑"/>
                          <a:cs typeface="微软雅黑"/>
                        </a:rPr>
                        <a:t>邮件、手机APP、</a:t>
                      </a:r>
                      <a:endParaRPr sz="2000" dirty="0">
                        <a:latin typeface="微软雅黑"/>
                        <a:ea typeface="微软雅黑"/>
                        <a:cs typeface="微软雅黑"/>
                      </a:endParaRPr>
                    </a:p>
                    <a:p>
                      <a:pPr marL="57150" algn="l" rtl="0" eaLnBrk="0">
                        <a:lnSpc>
                          <a:spcPts val="2590"/>
                        </a:lnSpc>
                      </a:pPr>
                      <a:r>
                        <a:rPr sz="2000" kern="0" spc="-10" dirty="0">
                          <a:solidFill>
                            <a:srgbClr val="000000">
                              <a:alpha val="100000"/>
                            </a:srgbClr>
                          </a:solidFill>
                          <a:latin typeface="微软雅黑"/>
                          <a:ea typeface="微软雅黑"/>
                          <a:cs typeface="微软雅黑"/>
                        </a:rPr>
                        <a:t>web网站、现场报警</a:t>
                      </a:r>
                      <a:endParaRPr sz="2000" dirty="0">
                        <a:latin typeface="微软雅黑"/>
                        <a:ea typeface="微软雅黑"/>
                        <a:cs typeface="微软雅黑"/>
                      </a:endParaRPr>
                    </a:p>
                    <a:p>
                      <a:pPr marL="1070610" algn="l" rtl="0" eaLnBrk="0">
                        <a:lnSpc>
                          <a:spcPct val="86000"/>
                        </a:lnSpc>
                        <a:spcBef>
                          <a:spcPts val="305"/>
                        </a:spcBef>
                      </a:pPr>
                      <a:r>
                        <a:rPr sz="2000" kern="0" spc="-10" dirty="0">
                          <a:solidFill>
                            <a:srgbClr val="000000">
                              <a:alpha val="100000"/>
                            </a:srgbClr>
                          </a:solidFill>
                          <a:latin typeface="微软雅黑"/>
                          <a:ea typeface="微软雅黑"/>
                          <a:cs typeface="微软雅黑"/>
                        </a:rPr>
                        <a:t>器</a:t>
                      </a:r>
                      <a:endParaRPr sz="2000" dirty="0">
                        <a:latin typeface="微软雅黑"/>
                        <a:ea typeface="微软雅黑"/>
                        <a:cs typeface="微软雅黑"/>
                      </a:endParaRPr>
                    </a:p>
                  </a:txBody>
                  <a:tcPr marL="0" marR="0" marT="0" marB="0" vert="horz">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DEDED"/>
                    </a:solidFill>
                  </a:tcPr>
                </a:tc>
                <a:tc>
                  <a:txBody>
                    <a:bodyPr/>
                    <a:lstStyle/>
                    <a:p>
                      <a:pPr algn="l" rtl="0" eaLnBrk="0">
                        <a:lnSpc>
                          <a:spcPct val="145000"/>
                        </a:lnSpc>
                      </a:pPr>
                      <a:endParaRPr sz="200" dirty="0">
                        <a:latin typeface="Arial" panose="020B0604020202020204"/>
                        <a:ea typeface="Arial" panose="020B0604020202020204"/>
                        <a:cs typeface="Arial" panose="020B0604020202020204"/>
                      </a:endParaRPr>
                    </a:p>
                    <a:p>
                      <a:pPr marL="112395" algn="l" rtl="0" eaLnBrk="0">
                        <a:lnSpc>
                          <a:spcPct val="88000"/>
                        </a:lnSpc>
                      </a:pPr>
                      <a:r>
                        <a:rPr sz="2000" kern="0" spc="-20" dirty="0">
                          <a:solidFill>
                            <a:srgbClr val="000000">
                              <a:alpha val="100000"/>
                            </a:srgbClr>
                          </a:solidFill>
                          <a:latin typeface="微软雅黑"/>
                          <a:ea typeface="微软雅黑"/>
                          <a:cs typeface="微软雅黑"/>
                        </a:rPr>
                        <a:t>报警邮件、APP报警触发</a:t>
                      </a:r>
                      <a:r>
                        <a:rPr sz="2000" kern="0" spc="-240" dirty="0">
                          <a:solidFill>
                            <a:srgbClr val="000000">
                              <a:alpha val="100000"/>
                            </a:srgbClr>
                          </a:solidFill>
                          <a:latin typeface="微软雅黑"/>
                          <a:ea typeface="微软雅黑"/>
                          <a:cs typeface="微软雅黑"/>
                        </a:rPr>
                        <a:t> </a:t>
                      </a:r>
                      <a:r>
                        <a:rPr sz="2000" kern="0" spc="-20" dirty="0">
                          <a:solidFill>
                            <a:srgbClr val="000000">
                              <a:alpha val="100000"/>
                            </a:srgbClr>
                          </a:solidFill>
                          <a:latin typeface="微软雅黑"/>
                          <a:ea typeface="微软雅黑"/>
                          <a:cs typeface="微软雅黑"/>
                        </a:rPr>
                        <a:t>，app点击事件</a:t>
                      </a:r>
                      <a:endParaRPr sz="2000" dirty="0">
                        <a:latin typeface="微软雅黑"/>
                        <a:ea typeface="微软雅黑"/>
                        <a:cs typeface="微软雅黑"/>
                      </a:endParaRPr>
                    </a:p>
                    <a:p>
                      <a:pPr marL="332740" indent="-227965" algn="l" rtl="0" eaLnBrk="0">
                        <a:lnSpc>
                          <a:spcPct val="101000"/>
                        </a:lnSpc>
                        <a:spcBef>
                          <a:spcPts val="20"/>
                        </a:spcBef>
                      </a:pPr>
                      <a:r>
                        <a:rPr sz="2000" kern="0" spc="-30" dirty="0">
                          <a:solidFill>
                            <a:srgbClr val="000000">
                              <a:alpha val="100000"/>
                            </a:srgbClr>
                          </a:solidFill>
                          <a:latin typeface="微软雅黑"/>
                          <a:ea typeface="微软雅黑"/>
                          <a:cs typeface="微软雅黑"/>
                        </a:rPr>
                        <a:t>内容将自动跳转至web网站</a:t>
                      </a:r>
                      <a:r>
                        <a:rPr sz="2000" kern="0" spc="-250" dirty="0">
                          <a:solidFill>
                            <a:srgbClr val="000000">
                              <a:alpha val="100000"/>
                            </a:srgbClr>
                          </a:solidFill>
                          <a:latin typeface="微软雅黑"/>
                          <a:ea typeface="微软雅黑"/>
                          <a:cs typeface="微软雅黑"/>
                        </a:rPr>
                        <a:t> </a:t>
                      </a:r>
                      <a:r>
                        <a:rPr sz="2000" kern="0" spc="-30" dirty="0">
                          <a:solidFill>
                            <a:srgbClr val="000000">
                              <a:alpha val="100000"/>
                            </a:srgbClr>
                          </a:solidFill>
                          <a:latin typeface="微软雅黑"/>
                          <a:ea typeface="微软雅黑"/>
                          <a:cs typeface="微软雅黑"/>
                        </a:rPr>
                        <a:t>，异常事件处</a:t>
                      </a:r>
                      <a:r>
                        <a:rPr sz="2000" kern="0" spc="0" dirty="0">
                          <a:solidFill>
                            <a:srgbClr val="000000">
                              <a:alpha val="100000"/>
                            </a:srgbClr>
                          </a:solidFill>
                          <a:latin typeface="微软雅黑"/>
                          <a:ea typeface="微软雅黑"/>
                          <a:cs typeface="微软雅黑"/>
                        </a:rPr>
                        <a:t>  </a:t>
                      </a:r>
                      <a:r>
                        <a:rPr sz="2000" kern="0" spc="-20" dirty="0">
                          <a:solidFill>
                            <a:srgbClr val="000000">
                              <a:alpha val="100000"/>
                            </a:srgbClr>
                          </a:solidFill>
                          <a:latin typeface="微软雅黑"/>
                          <a:ea typeface="微软雅黑"/>
                          <a:cs typeface="微软雅黑"/>
                        </a:rPr>
                        <a:t>理完毕后警报解除</a:t>
                      </a:r>
                      <a:r>
                        <a:rPr sz="2000" kern="0" spc="-300" dirty="0">
                          <a:solidFill>
                            <a:srgbClr val="000000">
                              <a:alpha val="100000"/>
                            </a:srgbClr>
                          </a:solidFill>
                          <a:latin typeface="微软雅黑"/>
                          <a:ea typeface="微软雅黑"/>
                          <a:cs typeface="微软雅黑"/>
                        </a:rPr>
                        <a:t> </a:t>
                      </a:r>
                      <a:r>
                        <a:rPr sz="2000" kern="0" spc="-20" dirty="0">
                          <a:solidFill>
                            <a:srgbClr val="000000">
                              <a:alpha val="100000"/>
                            </a:srgbClr>
                          </a:solidFill>
                          <a:latin typeface="微软雅黑"/>
                          <a:ea typeface="微软雅黑"/>
                          <a:cs typeface="微软雅黑"/>
                        </a:rPr>
                        <a:t>，事件日志存档。</a:t>
                      </a:r>
                      <a:endParaRPr sz="2000" dirty="0">
                        <a:latin typeface="微软雅黑"/>
                        <a:ea typeface="微软雅黑"/>
                        <a:cs typeface="微软雅黑"/>
                      </a:endParaRPr>
                    </a:p>
                  </a:txBody>
                  <a:tcPr marL="0" marR="0" marT="0" marB="0" vert="horz">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DEDED"/>
                    </a:solidFill>
                  </a:tcPr>
                </a:tc>
              </a:tr>
              <a:tr h="668019">
                <a:tc>
                  <a:txBody>
                    <a:bodyPr/>
                    <a:lstStyle/>
                    <a:p>
                      <a:pPr algn="l" rtl="0" eaLnBrk="0">
                        <a:lnSpc>
                          <a:spcPct val="128000"/>
                        </a:lnSpc>
                      </a:pPr>
                      <a:endParaRPr sz="10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329565" algn="l" rtl="0" eaLnBrk="0">
                        <a:lnSpc>
                          <a:spcPct val="91000"/>
                        </a:lnSpc>
                      </a:pPr>
                      <a:r>
                        <a:rPr sz="2000" b="1" kern="0" spc="-10" dirty="0">
                          <a:solidFill>
                            <a:srgbClr val="000000">
                              <a:alpha val="100000"/>
                            </a:srgbClr>
                          </a:solidFill>
                          <a:latin typeface="微软雅黑"/>
                          <a:ea typeface="微软雅黑"/>
                          <a:cs typeface="微软雅黑"/>
                        </a:rPr>
                        <a:t>烟雾探测器</a:t>
                      </a:r>
                      <a:endParaRPr sz="2000" dirty="0">
                        <a:latin typeface="微软雅黑"/>
                        <a:ea typeface="微软雅黑"/>
                        <a:cs typeface="微软雅黑"/>
                      </a:endParaRPr>
                    </a:p>
                  </a:txBody>
                  <a:tcPr marL="0" marR="0" marT="0" marB="0" vert="horz">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2C3E1"/>
                    </a:solidFill>
                  </a:tcPr>
                </a:tc>
                <a:tc>
                  <a:txBody>
                    <a:bodyPr/>
                    <a:lstStyle/>
                    <a:p>
                      <a:pPr algn="l" rtl="0" eaLnBrk="0">
                        <a:lnSpc>
                          <a:spcPct val="142000"/>
                        </a:lnSpc>
                      </a:pPr>
                      <a:endParaRPr sz="200" dirty="0">
                        <a:latin typeface="Arial" panose="020B0604020202020204"/>
                        <a:ea typeface="Arial" panose="020B0604020202020204"/>
                        <a:cs typeface="Arial" panose="020B0604020202020204"/>
                      </a:endParaRPr>
                    </a:p>
                    <a:p>
                      <a:pPr marL="254000" indent="-175895" algn="l" rtl="0" eaLnBrk="0">
                        <a:lnSpc>
                          <a:spcPct val="101000"/>
                        </a:lnSpc>
                        <a:spcBef>
                          <a:spcPts val="0"/>
                        </a:spcBef>
                      </a:pPr>
                      <a:r>
                        <a:rPr sz="2000" kern="0" spc="-10" dirty="0">
                          <a:solidFill>
                            <a:srgbClr val="000000">
                              <a:alpha val="100000"/>
                            </a:srgbClr>
                          </a:solidFill>
                          <a:latin typeface="微软雅黑"/>
                          <a:ea typeface="微软雅黑"/>
                          <a:cs typeface="微软雅黑"/>
                        </a:rPr>
                        <a:t>烟雾报警浓度大</a:t>
                      </a:r>
                      <a:r>
                        <a:rPr sz="2000" kern="0" spc="10" dirty="0">
                          <a:solidFill>
                            <a:srgbClr val="000000">
                              <a:alpha val="100000"/>
                            </a:srgbClr>
                          </a:solidFill>
                          <a:latin typeface="微软雅黑"/>
                          <a:ea typeface="微软雅黑"/>
                          <a:cs typeface="微软雅黑"/>
                        </a:rPr>
                        <a:t>  </a:t>
                      </a:r>
                      <a:r>
                        <a:rPr sz="2000" kern="0" spc="10" dirty="0">
                          <a:solidFill>
                            <a:srgbClr val="000000">
                              <a:alpha val="100000"/>
                            </a:srgbClr>
                          </a:solidFill>
                          <a:latin typeface="微软雅黑"/>
                          <a:ea typeface="微软雅黑"/>
                          <a:cs typeface="微软雅黑"/>
                        </a:rPr>
                        <a:t>于0.15</a:t>
                      </a:r>
                      <a:r>
                        <a:rPr sz="2000" kern="0" spc="0" dirty="0">
                          <a:solidFill>
                            <a:srgbClr val="000000">
                              <a:alpha val="100000"/>
                            </a:srgbClr>
                          </a:solidFill>
                          <a:latin typeface="微软雅黑"/>
                          <a:ea typeface="微软雅黑"/>
                          <a:cs typeface="微软雅黑"/>
                        </a:rPr>
                        <a:t>dB</a:t>
                      </a:r>
                      <a:r>
                        <a:rPr sz="2000" kern="0" spc="10" dirty="0">
                          <a:solidFill>
                            <a:srgbClr val="000000">
                              <a:alpha val="100000"/>
                            </a:srgbClr>
                          </a:solidFill>
                          <a:latin typeface="微软雅黑"/>
                          <a:ea typeface="微软雅黑"/>
                          <a:cs typeface="微软雅黑"/>
                        </a:rPr>
                        <a:t>/m</a:t>
                      </a:r>
                      <a:endParaRPr sz="2000" dirty="0">
                        <a:latin typeface="微软雅黑"/>
                        <a:ea typeface="微软雅黑"/>
                        <a:cs typeface="微软雅黑"/>
                      </a:endParaRPr>
                    </a:p>
                  </a:txBody>
                  <a:tcPr marL="0" marR="0" marT="0" marB="0" vert="horz">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DEDED"/>
                    </a:solidFill>
                  </a:tcPr>
                </a:tc>
                <a:tc>
                  <a:txBody>
                    <a:bodyPr/>
                    <a:lstStyle/>
                    <a:p>
                      <a:pPr algn="l" rtl="0" eaLnBrk="0">
                        <a:lnSpc>
                          <a:spcPct val="102000"/>
                        </a:lnSpc>
                      </a:pPr>
                      <a:endParaRPr sz="300" dirty="0">
                        <a:latin typeface="Arial" panose="020B0604020202020204"/>
                        <a:ea typeface="Arial" panose="020B0604020202020204"/>
                        <a:cs typeface="Arial" panose="020B0604020202020204"/>
                      </a:endParaRPr>
                    </a:p>
                    <a:p>
                      <a:pPr marL="955675" indent="-921385" algn="l" rtl="0" eaLnBrk="0">
                        <a:lnSpc>
                          <a:spcPct val="95000"/>
                        </a:lnSpc>
                        <a:spcBef>
                          <a:spcPts val="0"/>
                        </a:spcBef>
                      </a:pPr>
                      <a:r>
                        <a:rPr sz="2000" kern="0" spc="-10" dirty="0">
                          <a:solidFill>
                            <a:srgbClr val="000000">
                              <a:alpha val="100000"/>
                            </a:srgbClr>
                          </a:solidFill>
                          <a:latin typeface="微软雅黑"/>
                          <a:ea typeface="微软雅黑"/>
                          <a:cs typeface="微软雅黑"/>
                        </a:rPr>
                        <a:t>探测器自带80分贝蜂</a:t>
                      </a:r>
                      <a:r>
                        <a:rPr sz="2000" kern="0" spc="50" dirty="0">
                          <a:solidFill>
                            <a:srgbClr val="000000">
                              <a:alpha val="100000"/>
                            </a:srgbClr>
                          </a:solidFill>
                          <a:latin typeface="微软雅黑"/>
                          <a:ea typeface="微软雅黑"/>
                          <a:cs typeface="微软雅黑"/>
                        </a:rPr>
                        <a:t> </a:t>
                      </a:r>
                      <a:r>
                        <a:rPr sz="2000" kern="0" spc="-60" dirty="0">
                          <a:solidFill>
                            <a:srgbClr val="000000">
                              <a:alpha val="100000"/>
                            </a:srgbClr>
                          </a:solidFill>
                          <a:latin typeface="微软雅黑"/>
                          <a:ea typeface="微软雅黑"/>
                          <a:cs typeface="微软雅黑"/>
                        </a:rPr>
                        <a:t>鸣器</a:t>
                      </a:r>
                      <a:endParaRPr sz="2000" dirty="0">
                        <a:latin typeface="微软雅黑"/>
                        <a:ea typeface="微软雅黑"/>
                        <a:cs typeface="微软雅黑"/>
                      </a:endParaRPr>
                    </a:p>
                  </a:txBody>
                  <a:tcPr marL="0" marR="0" marT="0" marB="0" vert="horz">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DEDED"/>
                    </a:solidFill>
                  </a:tcPr>
                </a:tc>
                <a:tc>
                  <a:txBody>
                    <a:bodyPr/>
                    <a:lstStyle/>
                    <a:p>
                      <a:pPr algn="l" rtl="0" eaLnBrk="0">
                        <a:lnSpc>
                          <a:spcPct val="27000"/>
                        </a:lnSpc>
                      </a:pPr>
                      <a:endParaRPr sz="100" dirty="0">
                        <a:latin typeface="Arial" panose="020B0604020202020204"/>
                        <a:ea typeface="Arial" panose="020B0604020202020204"/>
                        <a:cs typeface="Arial" panose="020B0604020202020204"/>
                      </a:endParaRPr>
                    </a:p>
                    <a:p>
                      <a:pPr marL="1731645" indent="-1604645" algn="l" rtl="0" eaLnBrk="0">
                        <a:lnSpc>
                          <a:spcPct val="102000"/>
                        </a:lnSpc>
                      </a:pPr>
                      <a:r>
                        <a:rPr sz="2000" kern="0" spc="0" dirty="0">
                          <a:solidFill>
                            <a:srgbClr val="000000">
                              <a:alpha val="100000"/>
                            </a:srgbClr>
                          </a:solidFill>
                          <a:latin typeface="微软雅黑"/>
                          <a:ea typeface="微软雅黑"/>
                          <a:cs typeface="微软雅黑"/>
                        </a:rPr>
                        <a:t>现场烟雾浓度低于0.15dB/m则</a:t>
                      </a:r>
                      <a:r>
                        <a:rPr sz="2000" kern="0" spc="-10" dirty="0">
                          <a:solidFill>
                            <a:srgbClr val="000000">
                              <a:alpha val="100000"/>
                            </a:srgbClr>
                          </a:solidFill>
                          <a:latin typeface="微软雅黑"/>
                          <a:ea typeface="微软雅黑"/>
                          <a:cs typeface="微软雅黑"/>
                        </a:rPr>
                        <a:t>自动解除  </a:t>
                      </a:r>
                      <a:r>
                        <a:rPr sz="2000" kern="0" spc="-10" dirty="0">
                          <a:solidFill>
                            <a:srgbClr val="000000">
                              <a:alpha val="100000"/>
                            </a:srgbClr>
                          </a:solidFill>
                          <a:latin typeface="微软雅黑"/>
                          <a:ea typeface="微软雅黑"/>
                          <a:cs typeface="微软雅黑"/>
                        </a:rPr>
                        <a:t>蜂鸣器报警</a:t>
                      </a:r>
                      <a:endParaRPr sz="2000" dirty="0">
                        <a:latin typeface="微软雅黑"/>
                        <a:ea typeface="微软雅黑"/>
                        <a:cs typeface="微软雅黑"/>
                      </a:endParaRPr>
                    </a:p>
                  </a:txBody>
                  <a:tcPr marL="0" marR="0" marT="0" marB="0" vert="horz">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DEDED"/>
                    </a:solidFill>
                  </a:tcPr>
                </a:tc>
              </a:tr>
              <a:tr h="972820">
                <a:tc>
                  <a:txBody>
                    <a:bodyPr/>
                    <a:lstStyle/>
                    <a:p>
                      <a:pPr algn="l" rtl="0" eaLnBrk="0">
                        <a:lnSpc>
                          <a:spcPct val="114000"/>
                        </a:lnSpc>
                      </a:pPr>
                      <a:endParaRPr sz="1000" dirty="0">
                        <a:latin typeface="Arial" panose="020B0604020202020204"/>
                        <a:ea typeface="Arial" panose="020B0604020202020204"/>
                        <a:cs typeface="Arial" panose="020B0604020202020204"/>
                      </a:endParaRPr>
                    </a:p>
                    <a:p>
                      <a:pPr algn="l" rtl="0" eaLnBrk="0">
                        <a:lnSpc>
                          <a:spcPct val="114000"/>
                        </a:lnSpc>
                      </a:pPr>
                      <a:endParaRPr sz="10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330200" algn="l" rtl="0" eaLnBrk="0">
                        <a:lnSpc>
                          <a:spcPct val="91000"/>
                        </a:lnSpc>
                      </a:pPr>
                      <a:r>
                        <a:rPr sz="2000" b="1" kern="0" spc="-10" dirty="0">
                          <a:solidFill>
                            <a:srgbClr val="000000">
                              <a:alpha val="100000"/>
                            </a:srgbClr>
                          </a:solidFill>
                          <a:latin typeface="微软雅黑"/>
                          <a:ea typeface="微软雅黑"/>
                          <a:cs typeface="微软雅黑"/>
                        </a:rPr>
                        <a:t>温度传感器</a:t>
                      </a:r>
                      <a:endParaRPr sz="2000" dirty="0">
                        <a:latin typeface="微软雅黑"/>
                        <a:ea typeface="微软雅黑"/>
                        <a:cs typeface="微软雅黑"/>
                      </a:endParaRPr>
                    </a:p>
                  </a:txBody>
                  <a:tcPr marL="0" marR="0" marT="0" marB="0" vert="horz">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2C3E1"/>
                    </a:solidFill>
                  </a:tcPr>
                </a:tc>
                <a:tc>
                  <a:txBody>
                    <a:bodyPr/>
                    <a:lstStyle/>
                    <a:p>
                      <a:pPr algn="l" rtl="0" eaLnBrk="0">
                        <a:lnSpc>
                          <a:spcPct val="109000"/>
                        </a:lnSpc>
                      </a:pPr>
                      <a:endParaRPr sz="9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843280" indent="-786765" algn="l" rtl="0" eaLnBrk="0">
                        <a:lnSpc>
                          <a:spcPct val="103000"/>
                        </a:lnSpc>
                      </a:pPr>
                      <a:r>
                        <a:rPr sz="2000" kern="0" spc="-10" dirty="0">
                          <a:solidFill>
                            <a:srgbClr val="000000">
                              <a:alpha val="100000"/>
                            </a:srgbClr>
                          </a:solidFill>
                          <a:latin typeface="微软雅黑"/>
                          <a:ea typeface="微软雅黑"/>
                          <a:cs typeface="微软雅黑"/>
                        </a:rPr>
                        <a:t>温度达到60℃以</a:t>
                      </a:r>
                      <a:r>
                        <a:rPr sz="2000" kern="0" spc="40" dirty="0">
                          <a:solidFill>
                            <a:srgbClr val="000000">
                              <a:alpha val="100000"/>
                            </a:srgbClr>
                          </a:solidFill>
                          <a:latin typeface="微软雅黑"/>
                          <a:ea typeface="微软雅黑"/>
                          <a:cs typeface="微软雅黑"/>
                        </a:rPr>
                        <a:t> </a:t>
                      </a:r>
                      <a:r>
                        <a:rPr sz="2000" kern="0" spc="-10" dirty="0">
                          <a:solidFill>
                            <a:srgbClr val="000000">
                              <a:alpha val="100000"/>
                            </a:srgbClr>
                          </a:solidFill>
                          <a:latin typeface="微软雅黑"/>
                          <a:ea typeface="微软雅黑"/>
                          <a:cs typeface="微软雅黑"/>
                        </a:rPr>
                        <a:t>上</a:t>
                      </a:r>
                      <a:endParaRPr sz="2000" dirty="0">
                        <a:latin typeface="微软雅黑"/>
                        <a:ea typeface="微软雅黑"/>
                        <a:cs typeface="微软雅黑"/>
                      </a:endParaRPr>
                    </a:p>
                  </a:txBody>
                  <a:tcPr marL="0" marR="0" marT="0" marB="0" vert="horz">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DEDED"/>
                    </a:solidFill>
                  </a:tcPr>
                </a:tc>
                <a:tc>
                  <a:txBody>
                    <a:bodyPr/>
                    <a:lstStyle/>
                    <a:p>
                      <a:pPr algn="l" rtl="0" eaLnBrk="0">
                        <a:lnSpc>
                          <a:spcPct val="148000"/>
                        </a:lnSpc>
                      </a:pPr>
                      <a:endParaRPr sz="200" dirty="0">
                        <a:latin typeface="Arial" panose="020B0604020202020204"/>
                        <a:ea typeface="Arial" panose="020B0604020202020204"/>
                        <a:cs typeface="Arial" panose="020B0604020202020204"/>
                      </a:endParaRPr>
                    </a:p>
                    <a:p>
                      <a:pPr marL="207010" algn="l" rtl="0" eaLnBrk="0">
                        <a:lnSpc>
                          <a:spcPct val="84000"/>
                        </a:lnSpc>
                        <a:spcBef>
                          <a:spcPts val="0"/>
                        </a:spcBef>
                      </a:pPr>
                      <a:r>
                        <a:rPr sz="2000" kern="0" spc="-20" dirty="0">
                          <a:solidFill>
                            <a:srgbClr val="000000">
                              <a:alpha val="100000"/>
                            </a:srgbClr>
                          </a:solidFill>
                          <a:latin typeface="微软雅黑"/>
                          <a:ea typeface="微软雅黑"/>
                          <a:cs typeface="微软雅黑"/>
                        </a:rPr>
                        <a:t>邮件、手机APP、</a:t>
                      </a:r>
                      <a:endParaRPr sz="2000" dirty="0">
                        <a:latin typeface="微软雅黑"/>
                        <a:ea typeface="微软雅黑"/>
                        <a:cs typeface="微软雅黑"/>
                      </a:endParaRPr>
                    </a:p>
                    <a:p>
                      <a:pPr marL="57150" algn="l" rtl="0" eaLnBrk="0">
                        <a:lnSpc>
                          <a:spcPts val="2590"/>
                        </a:lnSpc>
                      </a:pPr>
                      <a:r>
                        <a:rPr sz="2000" kern="0" spc="-10" dirty="0">
                          <a:solidFill>
                            <a:srgbClr val="000000">
                              <a:alpha val="100000"/>
                            </a:srgbClr>
                          </a:solidFill>
                          <a:latin typeface="微软雅黑"/>
                          <a:ea typeface="微软雅黑"/>
                          <a:cs typeface="微软雅黑"/>
                        </a:rPr>
                        <a:t>web网站、现场报警</a:t>
                      </a:r>
                      <a:endParaRPr sz="2000" dirty="0">
                        <a:latin typeface="微软雅黑"/>
                        <a:ea typeface="微软雅黑"/>
                        <a:cs typeface="微软雅黑"/>
                      </a:endParaRPr>
                    </a:p>
                    <a:p>
                      <a:pPr marL="1070610" algn="l" rtl="0" eaLnBrk="0">
                        <a:lnSpc>
                          <a:spcPct val="86000"/>
                        </a:lnSpc>
                        <a:spcBef>
                          <a:spcPts val="305"/>
                        </a:spcBef>
                      </a:pPr>
                      <a:r>
                        <a:rPr sz="2000" kern="0" spc="-10" dirty="0">
                          <a:solidFill>
                            <a:srgbClr val="000000">
                              <a:alpha val="100000"/>
                            </a:srgbClr>
                          </a:solidFill>
                          <a:latin typeface="微软雅黑"/>
                          <a:ea typeface="微软雅黑"/>
                          <a:cs typeface="微软雅黑"/>
                        </a:rPr>
                        <a:t>器</a:t>
                      </a:r>
                      <a:endParaRPr sz="2000" dirty="0">
                        <a:latin typeface="微软雅黑"/>
                        <a:ea typeface="微软雅黑"/>
                        <a:cs typeface="微软雅黑"/>
                      </a:endParaRPr>
                    </a:p>
                  </a:txBody>
                  <a:tcPr marL="0" marR="0" marT="0" marB="0" vert="horz">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DEDED"/>
                    </a:solidFill>
                  </a:tcPr>
                </a:tc>
                <a:tc>
                  <a:txBody>
                    <a:bodyPr/>
                    <a:lstStyle/>
                    <a:p>
                      <a:pPr algn="l" rtl="0" eaLnBrk="0">
                        <a:lnSpc>
                          <a:spcPct val="145000"/>
                        </a:lnSpc>
                      </a:pPr>
                      <a:endParaRPr sz="200" dirty="0">
                        <a:latin typeface="Arial" panose="020B0604020202020204"/>
                        <a:ea typeface="Arial" panose="020B0604020202020204"/>
                        <a:cs typeface="Arial" panose="020B0604020202020204"/>
                      </a:endParaRPr>
                    </a:p>
                    <a:p>
                      <a:pPr marL="112395" algn="l" rtl="0" eaLnBrk="0">
                        <a:lnSpc>
                          <a:spcPct val="88000"/>
                        </a:lnSpc>
                      </a:pPr>
                      <a:r>
                        <a:rPr sz="2000" kern="0" spc="-20" dirty="0">
                          <a:solidFill>
                            <a:srgbClr val="000000">
                              <a:alpha val="100000"/>
                            </a:srgbClr>
                          </a:solidFill>
                          <a:latin typeface="微软雅黑"/>
                          <a:ea typeface="微软雅黑"/>
                          <a:cs typeface="微软雅黑"/>
                        </a:rPr>
                        <a:t>报警邮件、APP报警触发</a:t>
                      </a:r>
                      <a:r>
                        <a:rPr sz="2000" kern="0" spc="-240" dirty="0">
                          <a:solidFill>
                            <a:srgbClr val="000000">
                              <a:alpha val="100000"/>
                            </a:srgbClr>
                          </a:solidFill>
                          <a:latin typeface="微软雅黑"/>
                          <a:ea typeface="微软雅黑"/>
                          <a:cs typeface="微软雅黑"/>
                        </a:rPr>
                        <a:t> </a:t>
                      </a:r>
                      <a:r>
                        <a:rPr sz="2000" kern="0" spc="-20" dirty="0">
                          <a:solidFill>
                            <a:srgbClr val="000000">
                              <a:alpha val="100000"/>
                            </a:srgbClr>
                          </a:solidFill>
                          <a:latin typeface="微软雅黑"/>
                          <a:ea typeface="微软雅黑"/>
                          <a:cs typeface="微软雅黑"/>
                        </a:rPr>
                        <a:t>，app点击事件</a:t>
                      </a:r>
                      <a:endParaRPr sz="2000" dirty="0">
                        <a:latin typeface="微软雅黑"/>
                        <a:ea typeface="微软雅黑"/>
                        <a:cs typeface="微软雅黑"/>
                      </a:endParaRPr>
                    </a:p>
                    <a:p>
                      <a:pPr marL="332740" indent="-227965" algn="l" rtl="0" eaLnBrk="0">
                        <a:lnSpc>
                          <a:spcPct val="101000"/>
                        </a:lnSpc>
                        <a:spcBef>
                          <a:spcPts val="20"/>
                        </a:spcBef>
                      </a:pPr>
                      <a:r>
                        <a:rPr sz="2000" kern="0" spc="-30" dirty="0">
                          <a:solidFill>
                            <a:srgbClr val="000000">
                              <a:alpha val="100000"/>
                            </a:srgbClr>
                          </a:solidFill>
                          <a:latin typeface="微软雅黑"/>
                          <a:ea typeface="微软雅黑"/>
                          <a:cs typeface="微软雅黑"/>
                        </a:rPr>
                        <a:t>内容将自动跳转至web网站</a:t>
                      </a:r>
                      <a:r>
                        <a:rPr sz="2000" kern="0" spc="-250" dirty="0">
                          <a:solidFill>
                            <a:srgbClr val="000000">
                              <a:alpha val="100000"/>
                            </a:srgbClr>
                          </a:solidFill>
                          <a:latin typeface="微软雅黑"/>
                          <a:ea typeface="微软雅黑"/>
                          <a:cs typeface="微软雅黑"/>
                        </a:rPr>
                        <a:t> </a:t>
                      </a:r>
                      <a:r>
                        <a:rPr sz="2000" kern="0" spc="-30" dirty="0">
                          <a:solidFill>
                            <a:srgbClr val="000000">
                              <a:alpha val="100000"/>
                            </a:srgbClr>
                          </a:solidFill>
                          <a:latin typeface="微软雅黑"/>
                          <a:ea typeface="微软雅黑"/>
                          <a:cs typeface="微软雅黑"/>
                        </a:rPr>
                        <a:t>，异常事件处</a:t>
                      </a:r>
                      <a:r>
                        <a:rPr sz="2000" kern="0" spc="0" dirty="0">
                          <a:solidFill>
                            <a:srgbClr val="000000">
                              <a:alpha val="100000"/>
                            </a:srgbClr>
                          </a:solidFill>
                          <a:latin typeface="微软雅黑"/>
                          <a:ea typeface="微软雅黑"/>
                          <a:cs typeface="微软雅黑"/>
                        </a:rPr>
                        <a:t>  </a:t>
                      </a:r>
                      <a:r>
                        <a:rPr sz="2000" kern="0" spc="-20" dirty="0">
                          <a:solidFill>
                            <a:srgbClr val="000000">
                              <a:alpha val="100000"/>
                            </a:srgbClr>
                          </a:solidFill>
                          <a:latin typeface="微软雅黑"/>
                          <a:ea typeface="微软雅黑"/>
                          <a:cs typeface="微软雅黑"/>
                        </a:rPr>
                        <a:t>理完毕后警报解除</a:t>
                      </a:r>
                      <a:r>
                        <a:rPr sz="2000" kern="0" spc="-300" dirty="0">
                          <a:solidFill>
                            <a:srgbClr val="000000">
                              <a:alpha val="100000"/>
                            </a:srgbClr>
                          </a:solidFill>
                          <a:latin typeface="微软雅黑"/>
                          <a:ea typeface="微软雅黑"/>
                          <a:cs typeface="微软雅黑"/>
                        </a:rPr>
                        <a:t> </a:t>
                      </a:r>
                      <a:r>
                        <a:rPr sz="2000" kern="0" spc="-20" dirty="0">
                          <a:solidFill>
                            <a:srgbClr val="000000">
                              <a:alpha val="100000"/>
                            </a:srgbClr>
                          </a:solidFill>
                          <a:latin typeface="微软雅黑"/>
                          <a:ea typeface="微软雅黑"/>
                          <a:cs typeface="微软雅黑"/>
                        </a:rPr>
                        <a:t>，事件日志存档。</a:t>
                      </a:r>
                      <a:endParaRPr sz="2000" dirty="0">
                        <a:latin typeface="微软雅黑"/>
                        <a:ea typeface="微软雅黑"/>
                        <a:cs typeface="微软雅黑"/>
                      </a:endParaRPr>
                    </a:p>
                  </a:txBody>
                  <a:tcPr marL="0" marR="0" marT="0" marB="0" vert="horz">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DEDED"/>
                    </a:solidFill>
                  </a:tcPr>
                </a:tc>
              </a:tr>
              <a:tr h="706755">
                <a:tc>
                  <a:txBody>
                    <a:bodyPr/>
                    <a:lstStyle/>
                    <a:p>
                      <a:pPr algn="l" rtl="0" eaLnBrk="0">
                        <a:lnSpc>
                          <a:spcPct val="141000"/>
                        </a:lnSpc>
                      </a:pPr>
                      <a:endParaRPr sz="1000" dirty="0">
                        <a:latin typeface="Arial" panose="020B0604020202020204"/>
                        <a:ea typeface="Arial" panose="020B0604020202020204"/>
                        <a:cs typeface="Arial" panose="020B0604020202020204"/>
                      </a:endParaRPr>
                    </a:p>
                    <a:p>
                      <a:pPr marL="457835" algn="l" rtl="0" eaLnBrk="0">
                        <a:lnSpc>
                          <a:spcPct val="91000"/>
                        </a:lnSpc>
                        <a:spcBef>
                          <a:spcPts val="0"/>
                        </a:spcBef>
                      </a:pPr>
                      <a:r>
                        <a:rPr sz="2000" b="1" kern="0" spc="-10" dirty="0">
                          <a:solidFill>
                            <a:srgbClr val="000000">
                              <a:alpha val="100000"/>
                            </a:srgbClr>
                          </a:solidFill>
                          <a:latin typeface="微软雅黑"/>
                          <a:ea typeface="微软雅黑"/>
                          <a:cs typeface="微软雅黑"/>
                        </a:rPr>
                        <a:t>定时巡检</a:t>
                      </a:r>
                      <a:endParaRPr sz="2000" dirty="0">
                        <a:latin typeface="微软雅黑"/>
                        <a:ea typeface="微软雅黑"/>
                        <a:cs typeface="微软雅黑"/>
                      </a:endParaRPr>
                    </a:p>
                  </a:txBody>
                  <a:tcPr marL="0" marR="0" marT="0" marB="0" vert="horz">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2C3E1"/>
                    </a:solidFill>
                  </a:tcPr>
                </a:tc>
                <a:tc>
                  <a:txBody>
                    <a:bodyPr/>
                    <a:lstStyle/>
                    <a:p>
                      <a:pPr algn="l" rtl="0" eaLnBrk="0">
                        <a:lnSpc>
                          <a:spcPct val="110000"/>
                        </a:lnSpc>
                      </a:pPr>
                      <a:endParaRPr sz="1000" dirty="0">
                        <a:latin typeface="Arial" panose="020B0604020202020204"/>
                        <a:ea typeface="Arial" panose="020B0604020202020204"/>
                        <a:cs typeface="Arial" panose="020B0604020202020204"/>
                      </a:endParaRPr>
                    </a:p>
                    <a:p>
                      <a:pPr marL="406400" algn="l" rtl="0" eaLnBrk="0">
                        <a:lnSpc>
                          <a:spcPts val="2590"/>
                        </a:lnSpc>
                        <a:spcBef>
                          <a:spcPts val="5"/>
                        </a:spcBef>
                      </a:pPr>
                      <a:r>
                        <a:rPr sz="2000" kern="0" spc="-10" dirty="0">
                          <a:solidFill>
                            <a:srgbClr val="000000">
                              <a:alpha val="100000"/>
                            </a:srgbClr>
                          </a:solidFill>
                          <a:latin typeface="微软雅黑"/>
                          <a:ea typeface="微软雅黑"/>
                          <a:cs typeface="微软雅黑"/>
                        </a:rPr>
                        <a:t>每小时/次</a:t>
                      </a:r>
                      <a:endParaRPr sz="2000" dirty="0">
                        <a:latin typeface="微软雅黑"/>
                        <a:ea typeface="微软雅黑"/>
                        <a:cs typeface="微软雅黑"/>
                      </a:endParaRPr>
                    </a:p>
                  </a:txBody>
                  <a:tcPr marL="0" marR="0" marT="0" marB="0" vert="horz">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DEDED"/>
                    </a:solidFill>
                  </a:tcPr>
                </a:tc>
                <a:tc>
                  <a:txBody>
                    <a:bodyPr/>
                    <a:lstStyle/>
                    <a:p>
                      <a:pPr algn="l" rtl="0" eaLnBrk="0">
                        <a:lnSpc>
                          <a:spcPct val="141000"/>
                        </a:lnSpc>
                      </a:pPr>
                      <a:endParaRPr sz="1000" dirty="0">
                        <a:latin typeface="Arial" panose="020B0604020202020204"/>
                        <a:ea typeface="Arial" panose="020B0604020202020204"/>
                        <a:cs typeface="Arial" panose="020B0604020202020204"/>
                      </a:endParaRPr>
                    </a:p>
                    <a:p>
                      <a:pPr marL="705485" algn="l" rtl="0" eaLnBrk="0">
                        <a:lnSpc>
                          <a:spcPct val="91000"/>
                        </a:lnSpc>
                        <a:spcBef>
                          <a:spcPts val="0"/>
                        </a:spcBef>
                      </a:pPr>
                      <a:r>
                        <a:rPr sz="2000" kern="0" spc="-40" dirty="0">
                          <a:solidFill>
                            <a:srgbClr val="000000">
                              <a:alpha val="100000"/>
                            </a:srgbClr>
                          </a:solidFill>
                          <a:latin typeface="微软雅黑"/>
                          <a:ea typeface="微软雅黑"/>
                          <a:cs typeface="微软雅黑"/>
                        </a:rPr>
                        <a:t>邮件通知</a:t>
                      </a:r>
                      <a:endParaRPr sz="2000" dirty="0">
                        <a:latin typeface="微软雅黑"/>
                        <a:ea typeface="微软雅黑"/>
                        <a:cs typeface="微软雅黑"/>
                      </a:endParaRPr>
                    </a:p>
                  </a:txBody>
                  <a:tcPr marL="0" marR="0" marT="0" marB="0" vert="horz">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DEDED"/>
                    </a:solidFill>
                  </a:tcPr>
                </a:tc>
                <a:tc>
                  <a:txBody>
                    <a:bodyPr/>
                    <a:lstStyle/>
                    <a:p>
                      <a:pPr algn="l" rtl="0" eaLnBrk="0">
                        <a:lnSpc>
                          <a:spcPct val="130000"/>
                        </a:lnSpc>
                      </a:pPr>
                      <a:endParaRPr sz="300" dirty="0">
                        <a:latin typeface="Arial" panose="020B0604020202020204"/>
                        <a:ea typeface="Arial" panose="020B0604020202020204"/>
                        <a:cs typeface="Arial" panose="020B0604020202020204"/>
                      </a:endParaRPr>
                    </a:p>
                    <a:p>
                      <a:pPr marL="1348105" indent="-1266825" algn="l" rtl="0" eaLnBrk="0">
                        <a:lnSpc>
                          <a:spcPct val="96000"/>
                        </a:lnSpc>
                        <a:spcBef>
                          <a:spcPts val="5"/>
                        </a:spcBef>
                      </a:pPr>
                      <a:r>
                        <a:rPr sz="2000" kern="0" spc="0" dirty="0">
                          <a:solidFill>
                            <a:srgbClr val="000000">
                              <a:alpha val="100000"/>
                            </a:srgbClr>
                          </a:solidFill>
                          <a:latin typeface="微软雅黑"/>
                          <a:ea typeface="微软雅黑"/>
                          <a:cs typeface="微软雅黑"/>
                        </a:rPr>
                        <a:t>每小时将各设备状态、现场图像</a:t>
                      </a:r>
                      <a:r>
                        <a:rPr sz="2000" kern="0" spc="-10" dirty="0">
                          <a:solidFill>
                            <a:srgbClr val="000000">
                              <a:alpha val="100000"/>
                            </a:srgbClr>
                          </a:solidFill>
                          <a:latin typeface="微软雅黑"/>
                          <a:ea typeface="微软雅黑"/>
                          <a:cs typeface="微软雅黑"/>
                        </a:rPr>
                        <a:t>发送至相  </a:t>
                      </a:r>
                      <a:r>
                        <a:rPr sz="2000" kern="0" spc="-10" dirty="0">
                          <a:solidFill>
                            <a:srgbClr val="000000">
                              <a:alpha val="100000"/>
                            </a:srgbClr>
                          </a:solidFill>
                          <a:latin typeface="微软雅黑"/>
                          <a:ea typeface="微软雅黑"/>
                          <a:cs typeface="微软雅黑"/>
                        </a:rPr>
                        <a:t>应管理人员邮箱。</a:t>
                      </a:r>
                      <a:endParaRPr sz="2000" dirty="0">
                        <a:latin typeface="微软雅黑"/>
                        <a:ea typeface="微软雅黑"/>
                        <a:cs typeface="微软雅黑"/>
                      </a:endParaRPr>
                    </a:p>
                  </a:txBody>
                  <a:tcPr marL="0" marR="0" marT="0" marB="0" vert="horz">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EDEDED"/>
                    </a:solidFill>
                  </a:tcPr>
                </a:tc>
              </a:tr>
            </a:tbl>
          </a:graphicData>
        </a:graphic>
      </p:graphicFrame>
      <p:sp>
        <p:nvSpPr>
          <p:cNvPr id="286" name="textbox 286"/>
          <p:cNvSpPr/>
          <p:nvPr/>
        </p:nvSpPr>
        <p:spPr>
          <a:xfrm>
            <a:off x="260708" y="307829"/>
            <a:ext cx="2331085" cy="619125"/>
          </a:xfrm>
          <a:prstGeom prst="rect">
            <a:avLst/>
          </a:prstGeom>
          <a:noFill/>
          <a:ln w="0" cap="flat">
            <a:noFill/>
            <a:prstDash val="solid"/>
            <a:miter lim="0"/>
          </a:ln>
        </p:spPr>
        <p:txBody>
          <a:bodyPr vert="horz" wrap="square" lIns="0" tIns="0" rIns="0" bIns="0"/>
          <a:lstStyle/>
          <a:p>
            <a:pPr algn="l" rtl="0" eaLnBrk="0">
              <a:lnSpc>
                <a:spcPct val="107000"/>
              </a:lnSpc>
            </a:pPr>
            <a:endParaRPr sz="400" dirty="0">
              <a:latin typeface="Arial" panose="020B0604020202020204"/>
              <a:ea typeface="Arial" panose="020B0604020202020204"/>
              <a:cs typeface="Arial" panose="020B0604020202020204"/>
            </a:endParaRPr>
          </a:p>
          <a:p>
            <a:pPr marL="564515" algn="l" rtl="0" eaLnBrk="0">
              <a:lnSpc>
                <a:spcPct val="91000"/>
              </a:lnSpc>
              <a:spcBef>
                <a:spcPts val="5"/>
              </a:spcBef>
              <a:tabLst>
                <a:tab pos="695325" algn="l"/>
              </a:tabLst>
            </a:pPr>
            <a:r>
              <a:rPr sz="3200" kern="0" spc="0" dirty="0">
                <a:solidFill>
                  <a:srgbClr val="000000">
                    <a:alpha val="100000"/>
                  </a:srgbClr>
                </a:solidFill>
                <a:latin typeface="微软雅黑"/>
                <a:ea typeface="微软雅黑"/>
                <a:cs typeface="微软雅黑"/>
              </a:rPr>
              <a:t>	</a:t>
            </a:r>
            <a:r>
              <a:rPr sz="3200" b="1" kern="0" spc="-10" dirty="0">
                <a:solidFill>
                  <a:srgbClr val="000000">
                    <a:alpha val="100000"/>
                  </a:srgbClr>
                </a:solidFill>
                <a:latin typeface="微软雅黑"/>
                <a:ea typeface="微软雅黑"/>
                <a:cs typeface="微软雅黑"/>
              </a:rPr>
              <a:t>产品功能</a:t>
            </a:r>
            <a:endParaRPr sz="3200" dirty="0">
              <a:latin typeface="微软雅黑"/>
              <a:ea typeface="微软雅黑"/>
              <a:cs typeface="微软雅黑"/>
            </a:endParaRPr>
          </a:p>
        </p:txBody>
      </p:sp>
      <p:sp>
        <p:nvSpPr>
          <p:cNvPr id="288" name="path 288"/>
          <p:cNvSpPr/>
          <p:nvPr/>
        </p:nvSpPr>
        <p:spPr>
          <a:xfrm>
            <a:off x="273408" y="320529"/>
            <a:ext cx="551929" cy="551938"/>
          </a:xfrm>
          <a:custGeom>
            <a:avLst/>
            <a:gdLst/>
            <a:ahLst/>
            <a:cxnLst/>
            <a:rect l="0" t="0" r="0" b="0"/>
            <a:pathLst>
              <a:path w="869" h="869">
                <a:moveTo>
                  <a:pt x="356" y="42"/>
                </a:moveTo>
                <a:cubicBezTo>
                  <a:pt x="399" y="0"/>
                  <a:pt x="469" y="0"/>
                  <a:pt x="512" y="42"/>
                </a:cubicBezTo>
                <a:lnTo>
                  <a:pt x="827" y="356"/>
                </a:lnTo>
                <a:cubicBezTo>
                  <a:pt x="869" y="399"/>
                  <a:pt x="869" y="469"/>
                  <a:pt x="827" y="512"/>
                </a:cubicBezTo>
                <a:lnTo>
                  <a:pt x="512" y="827"/>
                </a:lnTo>
                <a:cubicBezTo>
                  <a:pt x="469" y="869"/>
                  <a:pt x="399" y="869"/>
                  <a:pt x="356" y="827"/>
                </a:cubicBezTo>
                <a:lnTo>
                  <a:pt x="42" y="512"/>
                </a:lnTo>
                <a:cubicBezTo>
                  <a:pt x="0" y="469"/>
                  <a:pt x="0" y="399"/>
                  <a:pt x="42" y="356"/>
                </a:cubicBezTo>
                <a:lnTo>
                  <a:pt x="356" y="42"/>
                </a:lnTo>
              </a:path>
            </a:pathLst>
          </a:custGeom>
          <a:solidFill>
            <a:srgbClr val="6084CB">
              <a:alpha val="100000"/>
            </a:srgbClr>
          </a:solidFill>
          <a:ln w="0" cap="flat">
            <a:noFill/>
            <a:prstDash val="solid"/>
            <a:miter lim="0"/>
          </a:ln>
        </p:spPr>
        <p:txBody>
          <a:bodyPr rtlCol="0"/>
          <a:lstStyle/>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 name="picture 290"/>
          <p:cNvPicPr>
            <a:picLocks noChangeAspect="1"/>
          </p:cNvPicPr>
          <p:nvPr/>
        </p:nvPicPr>
        <p:blipFill>
          <a:blip r:embed="rId1"/>
          <a:stretch>
            <a:fillRect/>
          </a:stretch>
        </p:blipFill>
        <p:spPr>
          <a:xfrm rot="21600000">
            <a:off x="655319" y="1304543"/>
            <a:ext cx="10881359" cy="4884420"/>
          </a:xfrm>
          <a:prstGeom prst="rect">
            <a:avLst/>
          </a:prstGeom>
        </p:spPr>
      </p:pic>
      <p:sp>
        <p:nvSpPr>
          <p:cNvPr id="292" name="textbox 292"/>
          <p:cNvSpPr/>
          <p:nvPr/>
        </p:nvSpPr>
        <p:spPr>
          <a:xfrm>
            <a:off x="260708" y="307829"/>
            <a:ext cx="3956684" cy="619125"/>
          </a:xfrm>
          <a:prstGeom prst="rect">
            <a:avLst/>
          </a:prstGeom>
          <a:noFill/>
          <a:ln w="0" cap="flat">
            <a:noFill/>
            <a:prstDash val="solid"/>
            <a:miter lim="0"/>
          </a:ln>
        </p:spPr>
        <p:txBody>
          <a:bodyPr vert="horz" wrap="square" lIns="0" tIns="0" rIns="0" bIns="0"/>
          <a:lstStyle/>
          <a:p>
            <a:pPr algn="l" rtl="0" eaLnBrk="0">
              <a:lnSpc>
                <a:spcPct val="107000"/>
              </a:lnSpc>
            </a:pPr>
            <a:endParaRPr sz="400" dirty="0">
              <a:latin typeface="Arial" panose="020B0604020202020204"/>
              <a:ea typeface="Arial" panose="020B0604020202020204"/>
              <a:cs typeface="Arial" panose="020B0604020202020204"/>
            </a:endParaRPr>
          </a:p>
          <a:p>
            <a:pPr marL="564515" algn="l" rtl="0" eaLnBrk="0">
              <a:lnSpc>
                <a:spcPct val="91000"/>
              </a:lnSpc>
              <a:spcBef>
                <a:spcPts val="5"/>
              </a:spcBef>
              <a:tabLst>
                <a:tab pos="695325" algn="l"/>
              </a:tabLst>
            </a:pPr>
            <a:r>
              <a:rPr sz="3200" kern="0" spc="0" dirty="0">
                <a:solidFill>
                  <a:srgbClr val="000000">
                    <a:alpha val="100000"/>
                  </a:srgbClr>
                </a:solidFill>
                <a:latin typeface="微软雅黑"/>
                <a:ea typeface="微软雅黑"/>
                <a:cs typeface="微软雅黑"/>
              </a:rPr>
              <a:t>	</a:t>
            </a:r>
            <a:r>
              <a:rPr sz="3200" b="1" kern="0" spc="-10" dirty="0">
                <a:solidFill>
                  <a:srgbClr val="000000">
                    <a:alpha val="100000"/>
                  </a:srgbClr>
                </a:solidFill>
                <a:latin typeface="微软雅黑"/>
                <a:ea typeface="微软雅黑"/>
                <a:cs typeface="微软雅黑"/>
              </a:rPr>
              <a:t>产品现场演示环节</a:t>
            </a:r>
            <a:endParaRPr sz="3200" dirty="0">
              <a:latin typeface="微软雅黑"/>
              <a:ea typeface="微软雅黑"/>
              <a:cs typeface="微软雅黑"/>
            </a:endParaRPr>
          </a:p>
        </p:txBody>
      </p:sp>
      <p:sp>
        <p:nvSpPr>
          <p:cNvPr id="294" name="path 294"/>
          <p:cNvSpPr/>
          <p:nvPr/>
        </p:nvSpPr>
        <p:spPr>
          <a:xfrm>
            <a:off x="273408" y="320529"/>
            <a:ext cx="551929" cy="551938"/>
          </a:xfrm>
          <a:custGeom>
            <a:avLst/>
            <a:gdLst/>
            <a:ahLst/>
            <a:cxnLst/>
            <a:rect l="0" t="0" r="0" b="0"/>
            <a:pathLst>
              <a:path w="869" h="869">
                <a:moveTo>
                  <a:pt x="356" y="42"/>
                </a:moveTo>
                <a:cubicBezTo>
                  <a:pt x="399" y="0"/>
                  <a:pt x="469" y="0"/>
                  <a:pt x="512" y="42"/>
                </a:cubicBezTo>
                <a:lnTo>
                  <a:pt x="827" y="356"/>
                </a:lnTo>
                <a:cubicBezTo>
                  <a:pt x="869" y="399"/>
                  <a:pt x="869" y="469"/>
                  <a:pt x="827" y="512"/>
                </a:cubicBezTo>
                <a:lnTo>
                  <a:pt x="512" y="827"/>
                </a:lnTo>
                <a:cubicBezTo>
                  <a:pt x="469" y="869"/>
                  <a:pt x="399" y="869"/>
                  <a:pt x="356" y="827"/>
                </a:cubicBezTo>
                <a:lnTo>
                  <a:pt x="42" y="512"/>
                </a:lnTo>
                <a:cubicBezTo>
                  <a:pt x="0" y="469"/>
                  <a:pt x="0" y="399"/>
                  <a:pt x="42" y="356"/>
                </a:cubicBezTo>
                <a:lnTo>
                  <a:pt x="356" y="42"/>
                </a:lnTo>
              </a:path>
            </a:pathLst>
          </a:custGeom>
          <a:solidFill>
            <a:srgbClr val="6084CB">
              <a:alpha val="100000"/>
            </a:srgbClr>
          </a:solidFill>
          <a:ln w="0" cap="flat">
            <a:noFill/>
            <a:prstDash val="solid"/>
            <a:miter lim="0"/>
          </a:ln>
        </p:spPr>
        <p:txBody>
          <a:bodyPr rtlCol="0"/>
          <a:lstStyle/>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 name="picture 296"/>
          <p:cNvPicPr>
            <a:picLocks noChangeAspect="1"/>
          </p:cNvPicPr>
          <p:nvPr/>
        </p:nvPicPr>
        <p:blipFill>
          <a:blip r:embed="rId1"/>
          <a:stretch>
            <a:fillRect/>
          </a:stretch>
        </p:blipFill>
        <p:spPr>
          <a:xfrm rot="21600000">
            <a:off x="1181100" y="1050035"/>
            <a:ext cx="9895331" cy="5600700"/>
          </a:xfrm>
          <a:prstGeom prst="rect">
            <a:avLst/>
          </a:prstGeom>
        </p:spPr>
      </p:pic>
      <p:sp>
        <p:nvSpPr>
          <p:cNvPr id="298" name="textbox 298"/>
          <p:cNvSpPr/>
          <p:nvPr/>
        </p:nvSpPr>
        <p:spPr>
          <a:xfrm>
            <a:off x="260708" y="307829"/>
            <a:ext cx="3956684" cy="617855"/>
          </a:xfrm>
          <a:prstGeom prst="rect">
            <a:avLst/>
          </a:prstGeom>
          <a:noFill/>
          <a:ln w="0" cap="flat">
            <a:noFill/>
            <a:prstDash val="solid"/>
            <a:miter lim="0"/>
          </a:ln>
        </p:spPr>
        <p:txBody>
          <a:bodyPr vert="horz" wrap="square" lIns="0" tIns="0" rIns="0" bIns="0"/>
          <a:lstStyle/>
          <a:p>
            <a:pPr algn="l" rtl="0" eaLnBrk="0">
              <a:lnSpc>
                <a:spcPct val="107000"/>
              </a:lnSpc>
            </a:pPr>
            <a:endParaRPr sz="400" dirty="0">
              <a:latin typeface="Arial" panose="020B0604020202020204"/>
              <a:ea typeface="Arial" panose="020B0604020202020204"/>
              <a:cs typeface="Arial" panose="020B0604020202020204"/>
            </a:endParaRPr>
          </a:p>
          <a:p>
            <a:pPr marL="564515" algn="l" rtl="0" eaLnBrk="0">
              <a:lnSpc>
                <a:spcPct val="91000"/>
              </a:lnSpc>
              <a:spcBef>
                <a:spcPts val="5"/>
              </a:spcBef>
              <a:tabLst>
                <a:tab pos="697230" algn="l"/>
              </a:tabLst>
            </a:pPr>
            <a:r>
              <a:rPr sz="3200" kern="0" spc="0" dirty="0">
                <a:solidFill>
                  <a:srgbClr val="000000">
                    <a:alpha val="100000"/>
                  </a:srgbClr>
                </a:solidFill>
                <a:latin typeface="微软雅黑"/>
                <a:ea typeface="微软雅黑"/>
                <a:cs typeface="微软雅黑"/>
              </a:rPr>
              <a:t>	</a:t>
            </a:r>
            <a:r>
              <a:rPr sz="3200" b="1" kern="0" spc="-10" dirty="0">
                <a:solidFill>
                  <a:srgbClr val="000000">
                    <a:alpha val="100000"/>
                  </a:srgbClr>
                </a:solidFill>
                <a:latin typeface="微软雅黑"/>
                <a:ea typeface="微软雅黑"/>
                <a:cs typeface="微软雅黑"/>
              </a:rPr>
              <a:t>定点巡检功能演示</a:t>
            </a:r>
            <a:endParaRPr sz="3200" dirty="0">
              <a:latin typeface="微软雅黑"/>
              <a:ea typeface="微软雅黑"/>
              <a:cs typeface="微软雅黑"/>
            </a:endParaRPr>
          </a:p>
        </p:txBody>
      </p:sp>
      <p:sp>
        <p:nvSpPr>
          <p:cNvPr id="300" name="path 300"/>
          <p:cNvSpPr/>
          <p:nvPr/>
        </p:nvSpPr>
        <p:spPr>
          <a:xfrm>
            <a:off x="273408" y="320529"/>
            <a:ext cx="551929" cy="551938"/>
          </a:xfrm>
          <a:custGeom>
            <a:avLst/>
            <a:gdLst/>
            <a:ahLst/>
            <a:cxnLst/>
            <a:rect l="0" t="0" r="0" b="0"/>
            <a:pathLst>
              <a:path w="869" h="869">
                <a:moveTo>
                  <a:pt x="356" y="42"/>
                </a:moveTo>
                <a:cubicBezTo>
                  <a:pt x="399" y="0"/>
                  <a:pt x="469" y="0"/>
                  <a:pt x="512" y="42"/>
                </a:cubicBezTo>
                <a:lnTo>
                  <a:pt x="827" y="356"/>
                </a:lnTo>
                <a:cubicBezTo>
                  <a:pt x="869" y="399"/>
                  <a:pt x="869" y="469"/>
                  <a:pt x="827" y="512"/>
                </a:cubicBezTo>
                <a:lnTo>
                  <a:pt x="512" y="827"/>
                </a:lnTo>
                <a:cubicBezTo>
                  <a:pt x="469" y="869"/>
                  <a:pt x="399" y="869"/>
                  <a:pt x="356" y="827"/>
                </a:cubicBezTo>
                <a:lnTo>
                  <a:pt x="42" y="512"/>
                </a:lnTo>
                <a:cubicBezTo>
                  <a:pt x="0" y="469"/>
                  <a:pt x="0" y="399"/>
                  <a:pt x="42" y="356"/>
                </a:cubicBezTo>
                <a:lnTo>
                  <a:pt x="356" y="42"/>
                </a:lnTo>
              </a:path>
            </a:pathLst>
          </a:custGeom>
          <a:solidFill>
            <a:srgbClr val="6084CB">
              <a:alpha val="100000"/>
            </a:srgbClr>
          </a:solidFill>
          <a:ln w="0" cap="flat">
            <a:noFill/>
            <a:prstDash val="solid"/>
            <a:miter lim="0"/>
          </a:ln>
        </p:spPr>
        <p:txBody>
          <a:bodyPr rtlCol="0"/>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textbox 302"/>
          <p:cNvSpPr/>
          <p:nvPr/>
        </p:nvSpPr>
        <p:spPr>
          <a:xfrm>
            <a:off x="458828" y="406889"/>
            <a:ext cx="5366384" cy="4221479"/>
          </a:xfrm>
          <a:prstGeom prst="rect">
            <a:avLst/>
          </a:prstGeom>
          <a:noFill/>
          <a:ln w="0" cap="flat">
            <a:noFill/>
            <a:prstDash val="solid"/>
            <a:miter lim="0"/>
          </a:ln>
        </p:spPr>
        <p:txBody>
          <a:bodyPr vert="horz" wrap="square" lIns="0" tIns="0" rIns="0" bIns="0"/>
          <a:lstStyle/>
          <a:p>
            <a:pPr algn="l" rtl="0" eaLnBrk="0">
              <a:lnSpc>
                <a:spcPct val="107000"/>
              </a:lnSpc>
            </a:pPr>
            <a:endParaRPr sz="700" dirty="0">
              <a:latin typeface="Arial" panose="020B0604020202020204"/>
              <a:ea typeface="Arial" panose="020B0604020202020204"/>
              <a:cs typeface="Arial" panose="020B0604020202020204"/>
            </a:endParaRPr>
          </a:p>
          <a:p>
            <a:pPr marL="564515" algn="l" rtl="0" eaLnBrk="0">
              <a:lnSpc>
                <a:spcPct val="94000"/>
              </a:lnSpc>
              <a:spcBef>
                <a:spcPts val="5"/>
              </a:spcBef>
              <a:tabLst>
                <a:tab pos="721360" algn="l"/>
              </a:tabLst>
            </a:pPr>
            <a:r>
              <a:rPr sz="2700" kern="0" spc="0" dirty="0">
                <a:solidFill>
                  <a:srgbClr val="000000">
                    <a:alpha val="100000"/>
                  </a:srgbClr>
                </a:solidFill>
                <a:latin typeface="Arial" panose="020B0604020202020204"/>
                <a:ea typeface="Arial" panose="020B0604020202020204"/>
                <a:cs typeface="Arial" panose="020B0604020202020204"/>
              </a:rPr>
              <a:t>	</a:t>
            </a:r>
            <a:r>
              <a:rPr sz="2700" b="1" kern="0" spc="0" dirty="0">
                <a:solidFill>
                  <a:srgbClr val="000000">
                    <a:alpha val="100000"/>
                  </a:srgbClr>
                </a:solidFill>
                <a:latin typeface="Arial" panose="020B0604020202020204"/>
                <a:ea typeface="Arial" panose="020B0604020202020204"/>
                <a:cs typeface="Arial" panose="020B0604020202020204"/>
              </a:rPr>
              <a:t>APP</a:t>
            </a:r>
            <a:r>
              <a:rPr sz="2700" b="1" kern="0" spc="130" dirty="0">
                <a:solidFill>
                  <a:srgbClr val="000000">
                    <a:alpha val="100000"/>
                  </a:srgbClr>
                </a:solidFill>
                <a:latin typeface="微软雅黑"/>
                <a:ea typeface="微软雅黑"/>
                <a:cs typeface="微软雅黑"/>
              </a:rPr>
              <a:t>设计与演示</a:t>
            </a:r>
            <a:endParaRPr sz="2700" dirty="0">
              <a:latin typeface="微软雅黑"/>
              <a:ea typeface="微软雅黑"/>
              <a:cs typeface="微软雅黑"/>
            </a:endParaRPr>
          </a:p>
          <a:p>
            <a:pPr algn="l" rtl="0" eaLnBrk="0">
              <a:lnSpc>
                <a:spcPct val="112000"/>
              </a:lnSpc>
            </a:pPr>
            <a:endParaRPr sz="1000" dirty="0">
              <a:latin typeface="Arial" panose="020B0604020202020204"/>
              <a:ea typeface="Arial" panose="020B0604020202020204"/>
              <a:cs typeface="Arial" panose="020B0604020202020204"/>
            </a:endParaRPr>
          </a:p>
          <a:p>
            <a:pPr algn="l" rtl="0" eaLnBrk="0">
              <a:lnSpc>
                <a:spcPct val="112000"/>
              </a:lnSpc>
            </a:pPr>
            <a:endParaRPr sz="1000" dirty="0">
              <a:latin typeface="Arial" panose="020B0604020202020204"/>
              <a:ea typeface="Arial" panose="020B0604020202020204"/>
              <a:cs typeface="Arial" panose="020B0604020202020204"/>
            </a:endParaRPr>
          </a:p>
          <a:p>
            <a:pPr marL="2882265" algn="l" rtl="0" eaLnBrk="0">
              <a:lnSpc>
                <a:spcPct val="91000"/>
              </a:lnSpc>
              <a:spcBef>
                <a:spcPts val="600"/>
              </a:spcBef>
            </a:pPr>
            <a:r>
              <a:rPr sz="2000" b="1" kern="0" spc="220" dirty="0">
                <a:solidFill>
                  <a:srgbClr val="262626">
                    <a:alpha val="100000"/>
                  </a:srgbClr>
                </a:solidFill>
                <a:latin typeface="微软雅黑"/>
                <a:ea typeface="微软雅黑"/>
                <a:cs typeface="微软雅黑"/>
              </a:rPr>
              <a:t>产品简介</a:t>
            </a:r>
            <a:endParaRPr sz="2000" dirty="0">
              <a:latin typeface="微软雅黑"/>
              <a:ea typeface="微软雅黑"/>
              <a:cs typeface="微软雅黑"/>
            </a:endParaRPr>
          </a:p>
          <a:p>
            <a:pPr algn="l" rtl="0" eaLnBrk="0">
              <a:lnSpc>
                <a:spcPct val="100000"/>
              </a:lnSpc>
            </a:pPr>
            <a:endParaRPr sz="1200" dirty="0">
              <a:latin typeface="Arial" panose="020B0604020202020204"/>
              <a:ea typeface="Arial" panose="020B0604020202020204"/>
              <a:cs typeface="Arial" panose="020B0604020202020204"/>
            </a:endParaRPr>
          </a:p>
          <a:p>
            <a:pPr marL="1822450" indent="2540" algn="l" rtl="0" eaLnBrk="0">
              <a:lnSpc>
                <a:spcPct val="156000"/>
              </a:lnSpc>
              <a:spcBef>
                <a:spcPts val="0"/>
              </a:spcBef>
            </a:pPr>
            <a:r>
              <a:rPr sz="1700" kern="0" spc="100" dirty="0">
                <a:solidFill>
                  <a:srgbClr val="262626">
                    <a:alpha val="100000"/>
                  </a:srgbClr>
                </a:solidFill>
                <a:latin typeface="微软雅黑"/>
                <a:ea typeface="微软雅黑"/>
                <a:cs typeface="微软雅黑"/>
              </a:rPr>
              <a:t>本软件使用 </a:t>
            </a:r>
            <a:r>
              <a:rPr sz="1700" kern="0" spc="0" dirty="0">
                <a:solidFill>
                  <a:srgbClr val="262626">
                    <a:alpha val="100000"/>
                  </a:srgbClr>
                </a:solidFill>
                <a:latin typeface="微软雅黑"/>
                <a:ea typeface="微软雅黑"/>
                <a:cs typeface="微软雅黑"/>
              </a:rPr>
              <a:t>Visual</a:t>
            </a:r>
            <a:r>
              <a:rPr sz="1700" kern="0" spc="100" dirty="0">
                <a:solidFill>
                  <a:srgbClr val="262626">
                    <a:alpha val="100000"/>
                  </a:srgbClr>
                </a:solidFill>
                <a:latin typeface="微软雅黑"/>
                <a:ea typeface="微软雅黑"/>
                <a:cs typeface="微软雅黑"/>
              </a:rPr>
              <a:t> </a:t>
            </a:r>
            <a:r>
              <a:rPr sz="1700" kern="0" spc="0" dirty="0">
                <a:solidFill>
                  <a:srgbClr val="262626">
                    <a:alpha val="100000"/>
                  </a:srgbClr>
                </a:solidFill>
                <a:latin typeface="微软雅黑"/>
                <a:ea typeface="微软雅黑"/>
                <a:cs typeface="微软雅黑"/>
              </a:rPr>
              <a:t>Studio</a:t>
            </a:r>
            <a:r>
              <a:rPr sz="1700" kern="0" spc="130" dirty="0">
                <a:solidFill>
                  <a:srgbClr val="262626">
                    <a:alpha val="100000"/>
                  </a:srgbClr>
                </a:solidFill>
                <a:latin typeface="微软雅黑"/>
                <a:ea typeface="微软雅黑"/>
                <a:cs typeface="微软雅黑"/>
              </a:rPr>
              <a:t> </a:t>
            </a:r>
            <a:r>
              <a:rPr sz="1700" kern="0" spc="100" dirty="0">
                <a:solidFill>
                  <a:srgbClr val="262626">
                    <a:alpha val="100000"/>
                  </a:srgbClr>
                </a:solidFill>
                <a:latin typeface="微软雅黑"/>
                <a:ea typeface="微软雅黑"/>
                <a:cs typeface="微软雅黑"/>
              </a:rPr>
              <a:t>2022 </a:t>
            </a:r>
            <a:r>
              <a:rPr sz="1700" kern="0" spc="90" dirty="0">
                <a:solidFill>
                  <a:srgbClr val="262626">
                    <a:alpha val="100000"/>
                  </a:srgbClr>
                </a:solidFill>
                <a:latin typeface="微软雅黑"/>
                <a:ea typeface="微软雅黑"/>
                <a:cs typeface="微软雅黑"/>
              </a:rPr>
              <a:t>和</a:t>
            </a:r>
            <a:r>
              <a:rPr sz="1700" kern="0" spc="0" dirty="0">
                <a:solidFill>
                  <a:srgbClr val="262626">
                    <a:alpha val="100000"/>
                  </a:srgbClr>
                </a:solidFill>
                <a:latin typeface="微软雅黑"/>
                <a:ea typeface="微软雅黑"/>
                <a:cs typeface="微软雅黑"/>
              </a:rPr>
              <a:t> </a:t>
            </a:r>
            <a:r>
              <a:rPr sz="1700" kern="0" spc="70" dirty="0">
                <a:solidFill>
                  <a:srgbClr val="262626">
                    <a:alpha val="100000"/>
                  </a:srgbClr>
                </a:solidFill>
                <a:latin typeface="微软雅黑"/>
                <a:ea typeface="微软雅黑"/>
                <a:cs typeface="微软雅黑"/>
              </a:rPr>
              <a:t>C# 语言进行开发</a:t>
            </a:r>
            <a:r>
              <a:rPr sz="1700" kern="0" spc="-190" dirty="0">
                <a:solidFill>
                  <a:srgbClr val="262626">
                    <a:alpha val="100000"/>
                  </a:srgbClr>
                </a:solidFill>
                <a:latin typeface="微软雅黑"/>
                <a:ea typeface="微软雅黑"/>
                <a:cs typeface="微软雅黑"/>
              </a:rPr>
              <a:t> </a:t>
            </a:r>
            <a:r>
              <a:rPr sz="1700" kern="0" spc="70" dirty="0">
                <a:solidFill>
                  <a:srgbClr val="262626">
                    <a:alpha val="100000"/>
                  </a:srgbClr>
                </a:solidFill>
                <a:latin typeface="微软雅黑"/>
                <a:ea typeface="微软雅黑"/>
                <a:cs typeface="微软雅黑"/>
              </a:rPr>
              <a:t>，是一款可以在</a:t>
            </a:r>
            <a:r>
              <a:rPr sz="1700" kern="0" spc="0" dirty="0">
                <a:solidFill>
                  <a:srgbClr val="262626">
                    <a:alpha val="100000"/>
                  </a:srgbClr>
                </a:solidFill>
                <a:latin typeface="微软雅黑"/>
                <a:ea typeface="微软雅黑"/>
                <a:cs typeface="微软雅黑"/>
              </a:rPr>
              <a:t>    </a:t>
            </a:r>
            <a:r>
              <a:rPr sz="1700" kern="0" spc="100" dirty="0">
                <a:solidFill>
                  <a:srgbClr val="262626">
                    <a:alpha val="100000"/>
                  </a:srgbClr>
                </a:solidFill>
                <a:latin typeface="微软雅黑"/>
                <a:ea typeface="微软雅黑"/>
                <a:cs typeface="微软雅黑"/>
              </a:rPr>
              <a:t>绝大部分现有的安卓系统上运</a:t>
            </a:r>
            <a:r>
              <a:rPr sz="1700" kern="0" spc="90" dirty="0">
                <a:solidFill>
                  <a:srgbClr val="262626">
                    <a:alpha val="100000"/>
                  </a:srgbClr>
                </a:solidFill>
                <a:latin typeface="微软雅黑"/>
                <a:ea typeface="微软雅黑"/>
                <a:cs typeface="微软雅黑"/>
              </a:rPr>
              <a:t>行的</a:t>
            </a:r>
            <a:r>
              <a:rPr sz="1700" kern="0" spc="-10" dirty="0">
                <a:solidFill>
                  <a:srgbClr val="262626">
                    <a:alpha val="100000"/>
                  </a:srgbClr>
                </a:solidFill>
                <a:latin typeface="微软雅黑"/>
                <a:ea typeface="微软雅黑"/>
                <a:cs typeface="微软雅黑"/>
              </a:rPr>
              <a:t>  </a:t>
            </a:r>
            <a:r>
              <a:rPr sz="1700" kern="0" spc="90" dirty="0">
                <a:solidFill>
                  <a:srgbClr val="262626">
                    <a:alpha val="100000"/>
                  </a:srgbClr>
                </a:solidFill>
                <a:latin typeface="微软雅黑"/>
                <a:ea typeface="微软雅黑"/>
                <a:cs typeface="微软雅黑"/>
              </a:rPr>
              <a:t>应用程序。</a:t>
            </a:r>
            <a:r>
              <a:rPr sz="1700" kern="0" spc="-380" dirty="0">
                <a:solidFill>
                  <a:srgbClr val="262626">
                    <a:alpha val="100000"/>
                  </a:srgbClr>
                </a:solidFill>
                <a:latin typeface="微软雅黑"/>
                <a:ea typeface="微软雅黑"/>
                <a:cs typeface="微软雅黑"/>
              </a:rPr>
              <a:t> </a:t>
            </a:r>
            <a:r>
              <a:rPr sz="1700" kern="0" spc="90" dirty="0">
                <a:solidFill>
                  <a:srgbClr val="262626">
                    <a:alpha val="100000"/>
                  </a:srgbClr>
                </a:solidFill>
                <a:latin typeface="微软雅黑"/>
                <a:ea typeface="微软雅黑"/>
                <a:cs typeface="微软雅黑"/>
              </a:rPr>
              <a:t>该程序通过与服务器建</a:t>
            </a:r>
            <a:r>
              <a:rPr sz="1700" kern="0" spc="0" dirty="0">
                <a:solidFill>
                  <a:srgbClr val="262626">
                    <a:alpha val="100000"/>
                  </a:srgbClr>
                </a:solidFill>
                <a:latin typeface="微软雅黑"/>
                <a:ea typeface="微软雅黑"/>
                <a:cs typeface="微软雅黑"/>
              </a:rPr>
              <a:t>   </a:t>
            </a:r>
            <a:r>
              <a:rPr sz="1700" kern="0" spc="90" dirty="0">
                <a:solidFill>
                  <a:srgbClr val="262626">
                    <a:alpha val="100000"/>
                  </a:srgbClr>
                </a:solidFill>
                <a:latin typeface="微软雅黑"/>
                <a:ea typeface="微软雅黑"/>
                <a:cs typeface="微软雅黑"/>
              </a:rPr>
              <a:t>立</a:t>
            </a:r>
            <a:r>
              <a:rPr sz="1700" kern="0" spc="0" dirty="0">
                <a:solidFill>
                  <a:srgbClr val="262626">
                    <a:alpha val="100000"/>
                  </a:srgbClr>
                </a:solidFill>
                <a:latin typeface="微软雅黑"/>
                <a:ea typeface="微软雅黑"/>
                <a:cs typeface="微软雅黑"/>
              </a:rPr>
              <a:t>Web</a:t>
            </a:r>
            <a:r>
              <a:rPr sz="1700" kern="0" spc="-360" dirty="0">
                <a:solidFill>
                  <a:srgbClr val="262626">
                    <a:alpha val="100000"/>
                  </a:srgbClr>
                </a:solidFill>
                <a:latin typeface="微软雅黑"/>
                <a:ea typeface="微软雅黑"/>
                <a:cs typeface="微软雅黑"/>
              </a:rPr>
              <a:t> </a:t>
            </a:r>
            <a:r>
              <a:rPr sz="1700" kern="0" spc="0" dirty="0">
                <a:solidFill>
                  <a:srgbClr val="262626">
                    <a:alpha val="100000"/>
                  </a:srgbClr>
                </a:solidFill>
                <a:latin typeface="微软雅黑"/>
                <a:ea typeface="微软雅黑"/>
                <a:cs typeface="微软雅黑"/>
              </a:rPr>
              <a:t>Socket</a:t>
            </a:r>
            <a:r>
              <a:rPr sz="1700" kern="0" spc="90" dirty="0">
                <a:solidFill>
                  <a:srgbClr val="262626">
                    <a:alpha val="100000"/>
                  </a:srgbClr>
                </a:solidFill>
                <a:latin typeface="微软雅黑"/>
                <a:ea typeface="微软雅黑"/>
                <a:cs typeface="微软雅黑"/>
              </a:rPr>
              <a:t>连接</a:t>
            </a:r>
            <a:r>
              <a:rPr sz="1700" kern="0" spc="-230" dirty="0">
                <a:solidFill>
                  <a:srgbClr val="262626">
                    <a:alpha val="100000"/>
                  </a:srgbClr>
                </a:solidFill>
                <a:latin typeface="微软雅黑"/>
                <a:ea typeface="微软雅黑"/>
                <a:cs typeface="微软雅黑"/>
              </a:rPr>
              <a:t> </a:t>
            </a:r>
            <a:r>
              <a:rPr sz="1700" kern="0" spc="90" dirty="0">
                <a:solidFill>
                  <a:srgbClr val="262626">
                    <a:alpha val="100000"/>
                  </a:srgbClr>
                </a:solidFill>
                <a:latin typeface="微软雅黑"/>
                <a:ea typeface="微软雅黑"/>
                <a:cs typeface="微软雅黑"/>
              </a:rPr>
              <a:t>，</a:t>
            </a:r>
            <a:r>
              <a:rPr sz="1700" kern="0" spc="-400" dirty="0">
                <a:solidFill>
                  <a:srgbClr val="262626">
                    <a:alpha val="100000"/>
                  </a:srgbClr>
                </a:solidFill>
                <a:latin typeface="微软雅黑"/>
                <a:ea typeface="微软雅黑"/>
                <a:cs typeface="微软雅黑"/>
              </a:rPr>
              <a:t> </a:t>
            </a:r>
            <a:r>
              <a:rPr sz="1700" kern="0" spc="90" dirty="0">
                <a:solidFill>
                  <a:srgbClr val="262626">
                    <a:alpha val="100000"/>
                  </a:srgbClr>
                </a:solidFill>
                <a:latin typeface="微软雅黑"/>
                <a:ea typeface="微软雅黑"/>
                <a:cs typeface="微软雅黑"/>
              </a:rPr>
              <a:t>能够实时接收</a:t>
            </a:r>
            <a:r>
              <a:rPr sz="1700" kern="0" spc="0" dirty="0">
                <a:solidFill>
                  <a:srgbClr val="262626">
                    <a:alpha val="100000"/>
                  </a:srgbClr>
                </a:solidFill>
                <a:latin typeface="微软雅黑"/>
                <a:ea typeface="微软雅黑"/>
                <a:cs typeface="微软雅黑"/>
              </a:rPr>
              <a:t> </a:t>
            </a:r>
            <a:r>
              <a:rPr sz="1700" kern="0" spc="70" dirty="0">
                <a:solidFill>
                  <a:srgbClr val="262626">
                    <a:alpha val="100000"/>
                  </a:srgbClr>
                </a:solidFill>
                <a:latin typeface="微软雅黑"/>
                <a:ea typeface="微软雅黑"/>
                <a:cs typeface="微软雅黑"/>
              </a:rPr>
              <a:t>和处理报警信息</a:t>
            </a:r>
            <a:r>
              <a:rPr sz="1700" kern="0" spc="-190" dirty="0">
                <a:solidFill>
                  <a:srgbClr val="262626">
                    <a:alpha val="100000"/>
                  </a:srgbClr>
                </a:solidFill>
                <a:latin typeface="微软雅黑"/>
                <a:ea typeface="微软雅黑"/>
                <a:cs typeface="微软雅黑"/>
              </a:rPr>
              <a:t> </a:t>
            </a:r>
            <a:r>
              <a:rPr sz="1700" kern="0" spc="70" dirty="0">
                <a:solidFill>
                  <a:srgbClr val="262626">
                    <a:alpha val="100000"/>
                  </a:srgbClr>
                </a:solidFill>
                <a:latin typeface="微软雅黑"/>
                <a:ea typeface="微软雅黑"/>
                <a:cs typeface="微软雅黑"/>
              </a:rPr>
              <a:t>，</a:t>
            </a:r>
            <a:r>
              <a:rPr sz="1700" kern="0" spc="-400" dirty="0">
                <a:solidFill>
                  <a:srgbClr val="262626">
                    <a:alpha val="100000"/>
                  </a:srgbClr>
                </a:solidFill>
                <a:latin typeface="微软雅黑"/>
                <a:ea typeface="微软雅黑"/>
                <a:cs typeface="微软雅黑"/>
              </a:rPr>
              <a:t> </a:t>
            </a:r>
            <a:r>
              <a:rPr sz="1700" kern="0" spc="70" dirty="0">
                <a:solidFill>
                  <a:srgbClr val="262626">
                    <a:alpha val="100000"/>
                  </a:srgbClr>
                </a:solidFill>
                <a:latin typeface="微软雅黑"/>
                <a:ea typeface="微软雅黑"/>
                <a:cs typeface="微软雅黑"/>
              </a:rPr>
              <a:t>并提供相应的振</a:t>
            </a:r>
            <a:r>
              <a:rPr sz="1700" kern="0" spc="0" dirty="0">
                <a:solidFill>
                  <a:srgbClr val="262626">
                    <a:alpha val="100000"/>
                  </a:srgbClr>
                </a:solidFill>
                <a:latin typeface="微软雅黑"/>
                <a:ea typeface="微软雅黑"/>
                <a:cs typeface="微软雅黑"/>
              </a:rPr>
              <a:t>   </a:t>
            </a:r>
            <a:r>
              <a:rPr sz="1700" kern="0" spc="80" dirty="0">
                <a:solidFill>
                  <a:srgbClr val="262626">
                    <a:alpha val="100000"/>
                  </a:srgbClr>
                </a:solidFill>
                <a:latin typeface="微软雅黑"/>
                <a:ea typeface="微软雅黑"/>
                <a:cs typeface="微软雅黑"/>
              </a:rPr>
              <a:t>铃和报警通知功能。</a:t>
            </a:r>
            <a:endParaRPr sz="1700" dirty="0">
              <a:latin typeface="微软雅黑"/>
              <a:ea typeface="微软雅黑"/>
              <a:cs typeface="微软雅黑"/>
            </a:endParaRPr>
          </a:p>
        </p:txBody>
      </p:sp>
      <p:sp>
        <p:nvSpPr>
          <p:cNvPr id="304" name="path 304"/>
          <p:cNvSpPr/>
          <p:nvPr/>
        </p:nvSpPr>
        <p:spPr>
          <a:xfrm>
            <a:off x="471528" y="419589"/>
            <a:ext cx="551934" cy="551938"/>
          </a:xfrm>
          <a:custGeom>
            <a:avLst/>
            <a:gdLst/>
            <a:ahLst/>
            <a:cxnLst/>
            <a:rect l="0" t="0" r="0" b="0"/>
            <a:pathLst>
              <a:path w="869" h="869">
                <a:moveTo>
                  <a:pt x="356" y="42"/>
                </a:moveTo>
                <a:cubicBezTo>
                  <a:pt x="399" y="0"/>
                  <a:pt x="469" y="0"/>
                  <a:pt x="512" y="42"/>
                </a:cubicBezTo>
                <a:lnTo>
                  <a:pt x="827" y="356"/>
                </a:lnTo>
                <a:cubicBezTo>
                  <a:pt x="869" y="399"/>
                  <a:pt x="869" y="469"/>
                  <a:pt x="827" y="512"/>
                </a:cubicBezTo>
                <a:lnTo>
                  <a:pt x="512" y="827"/>
                </a:lnTo>
                <a:cubicBezTo>
                  <a:pt x="469" y="869"/>
                  <a:pt x="399" y="869"/>
                  <a:pt x="356" y="827"/>
                </a:cubicBezTo>
                <a:lnTo>
                  <a:pt x="42" y="512"/>
                </a:lnTo>
                <a:cubicBezTo>
                  <a:pt x="0" y="469"/>
                  <a:pt x="0" y="399"/>
                  <a:pt x="42" y="356"/>
                </a:cubicBezTo>
                <a:lnTo>
                  <a:pt x="356" y="42"/>
                </a:lnTo>
              </a:path>
            </a:pathLst>
          </a:custGeom>
          <a:solidFill>
            <a:srgbClr val="6084CB">
              <a:alpha val="100000"/>
            </a:srgbClr>
          </a:solidFill>
          <a:ln w="0" cap="flat">
            <a:noFill/>
            <a:prstDash val="solid"/>
            <a:miter lim="0"/>
          </a:ln>
        </p:spPr>
        <p:txBody>
          <a:bodyPr rtlCol="0"/>
          <a:lstStyle/>
          <a:p>
            <a:pPr algn="ctr"/>
            <a:endParaRPr lang="zh-CN" altLang="en-US"/>
          </a:p>
        </p:txBody>
      </p:sp>
      <p:pic>
        <p:nvPicPr>
          <p:cNvPr id="306" name="picture 306"/>
          <p:cNvPicPr>
            <a:picLocks noChangeAspect="1"/>
          </p:cNvPicPr>
          <p:nvPr/>
        </p:nvPicPr>
        <p:blipFill>
          <a:blip r:embed="rId1"/>
          <a:stretch>
            <a:fillRect/>
          </a:stretch>
        </p:blipFill>
        <p:spPr>
          <a:xfrm rot="21600000">
            <a:off x="6740652" y="762000"/>
            <a:ext cx="3323843" cy="5727191"/>
          </a:xfrm>
          <a:prstGeom prst="rect">
            <a:avLst/>
          </a:prstGeom>
        </p:spPr>
      </p:pic>
      <p:pic>
        <p:nvPicPr>
          <p:cNvPr id="308" name="picture 308"/>
          <p:cNvPicPr>
            <a:picLocks noChangeAspect="1"/>
          </p:cNvPicPr>
          <p:nvPr/>
        </p:nvPicPr>
        <p:blipFill>
          <a:blip r:embed="rId2"/>
          <a:stretch>
            <a:fillRect/>
          </a:stretch>
        </p:blipFill>
        <p:spPr>
          <a:xfrm rot="21600000">
            <a:off x="2183891" y="5012435"/>
            <a:ext cx="1397508" cy="961644"/>
          </a:xfrm>
          <a:prstGeom prst="rect">
            <a:avLst/>
          </a:prstGeom>
        </p:spPr>
      </p:pic>
      <p:pic>
        <p:nvPicPr>
          <p:cNvPr id="310" name="picture 310"/>
          <p:cNvPicPr>
            <a:picLocks noChangeAspect="1"/>
          </p:cNvPicPr>
          <p:nvPr/>
        </p:nvPicPr>
        <p:blipFill>
          <a:blip r:embed="rId3"/>
          <a:stretch>
            <a:fillRect/>
          </a:stretch>
        </p:blipFill>
        <p:spPr>
          <a:xfrm rot="21600000">
            <a:off x="4250435" y="5010911"/>
            <a:ext cx="1397508" cy="96164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extbox 312"/>
          <p:cNvSpPr/>
          <p:nvPr/>
        </p:nvSpPr>
        <p:spPr>
          <a:xfrm>
            <a:off x="458828" y="406889"/>
            <a:ext cx="5166359" cy="5537834"/>
          </a:xfrm>
          <a:prstGeom prst="rect">
            <a:avLst/>
          </a:prstGeom>
          <a:noFill/>
          <a:ln w="0" cap="flat">
            <a:noFill/>
            <a:prstDash val="solid"/>
            <a:miter lim="0"/>
          </a:ln>
        </p:spPr>
        <p:txBody>
          <a:bodyPr vert="horz" wrap="square" lIns="0" tIns="0" rIns="0" bIns="0"/>
          <a:lstStyle/>
          <a:p>
            <a:pPr algn="l" rtl="0" eaLnBrk="0">
              <a:lnSpc>
                <a:spcPct val="107000"/>
              </a:lnSpc>
            </a:pPr>
            <a:endParaRPr sz="700" dirty="0">
              <a:latin typeface="Arial" panose="020B0604020202020204"/>
              <a:ea typeface="Arial" panose="020B0604020202020204"/>
              <a:cs typeface="Arial" panose="020B0604020202020204"/>
            </a:endParaRPr>
          </a:p>
          <a:p>
            <a:pPr marL="564515" algn="l" rtl="0" eaLnBrk="0">
              <a:lnSpc>
                <a:spcPct val="94000"/>
              </a:lnSpc>
              <a:spcBef>
                <a:spcPts val="0"/>
              </a:spcBef>
              <a:tabLst>
                <a:tab pos="730250" algn="l"/>
              </a:tabLst>
            </a:pPr>
            <a:r>
              <a:rPr sz="2700" kern="0" spc="0" dirty="0">
                <a:solidFill>
                  <a:srgbClr val="000000">
                    <a:alpha val="100000"/>
                  </a:srgbClr>
                </a:solidFill>
                <a:latin typeface="微软雅黑"/>
                <a:ea typeface="微软雅黑"/>
                <a:cs typeface="微软雅黑"/>
              </a:rPr>
              <a:t>	</a:t>
            </a:r>
            <a:r>
              <a:rPr sz="2700" b="1" kern="0" spc="80" dirty="0">
                <a:solidFill>
                  <a:srgbClr val="000000">
                    <a:alpha val="100000"/>
                  </a:srgbClr>
                </a:solidFill>
                <a:latin typeface="微软雅黑"/>
                <a:ea typeface="微软雅黑"/>
                <a:cs typeface="微软雅黑"/>
              </a:rPr>
              <a:t>异常消息管理</a:t>
            </a:r>
            <a:endParaRPr sz="2700" dirty="0">
              <a:latin typeface="微软雅黑"/>
              <a:ea typeface="微软雅黑"/>
              <a:cs typeface="微软雅黑"/>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marL="1280160" algn="l" rtl="0" eaLnBrk="0">
              <a:lnSpc>
                <a:spcPct val="95000"/>
              </a:lnSpc>
              <a:spcBef>
                <a:spcPts val="520"/>
              </a:spcBef>
            </a:pPr>
            <a:r>
              <a:rPr sz="1700" b="1" kern="0" spc="80" dirty="0">
                <a:solidFill>
                  <a:srgbClr val="262626">
                    <a:alpha val="100000"/>
                  </a:srgbClr>
                </a:solidFill>
                <a:latin typeface="微软雅黑"/>
                <a:ea typeface="微软雅黑"/>
                <a:cs typeface="微软雅黑"/>
              </a:rPr>
              <a:t>事件点位</a:t>
            </a:r>
            <a:endParaRPr sz="1700" dirty="0">
              <a:latin typeface="微软雅黑"/>
              <a:ea typeface="微软雅黑"/>
              <a:cs typeface="微软雅黑"/>
            </a:endParaRPr>
          </a:p>
          <a:p>
            <a:pPr marL="1282065" indent="-3175" algn="l" rtl="0" eaLnBrk="0">
              <a:lnSpc>
                <a:spcPct val="120000"/>
              </a:lnSpc>
              <a:spcBef>
                <a:spcPts val="585"/>
              </a:spcBef>
            </a:pPr>
            <a:r>
              <a:rPr sz="1400" kern="0" spc="-10" dirty="0">
                <a:solidFill>
                  <a:srgbClr val="262626">
                    <a:alpha val="100000"/>
                  </a:srgbClr>
                </a:solidFill>
                <a:latin typeface="微软雅黑"/>
                <a:ea typeface="微软雅黑"/>
                <a:cs typeface="微软雅黑"/>
              </a:rPr>
              <a:t>每条异常消息记录包括事件发生的具体点位信息，</a:t>
            </a:r>
            <a:r>
              <a:rPr sz="1400" kern="0" spc="0" dirty="0">
                <a:solidFill>
                  <a:srgbClr val="262626">
                    <a:alpha val="100000"/>
                  </a:srgbClr>
                </a:solidFill>
                <a:latin typeface="微软雅黑"/>
                <a:ea typeface="微软雅黑"/>
                <a:cs typeface="微软雅黑"/>
              </a:rPr>
              <a:t> </a:t>
            </a:r>
            <a:r>
              <a:rPr sz="1400" kern="0" spc="-10" dirty="0">
                <a:solidFill>
                  <a:srgbClr val="262626">
                    <a:alpha val="100000"/>
                  </a:srgbClr>
                </a:solidFill>
                <a:latin typeface="微软雅黑"/>
                <a:ea typeface="微软雅黑"/>
                <a:cs typeface="微软雅黑"/>
              </a:rPr>
              <a:t>帮助用户迅速定位异常设备</a:t>
            </a:r>
            <a:r>
              <a:rPr sz="1400" kern="0" spc="-210" dirty="0">
                <a:solidFill>
                  <a:srgbClr val="262626">
                    <a:alpha val="100000"/>
                  </a:srgbClr>
                </a:solidFill>
                <a:latin typeface="微软雅黑"/>
                <a:ea typeface="微软雅黑"/>
                <a:cs typeface="微软雅黑"/>
              </a:rPr>
              <a:t> </a:t>
            </a:r>
            <a:r>
              <a:rPr sz="1400" kern="0" spc="-10" dirty="0">
                <a:solidFill>
                  <a:srgbClr val="262626">
                    <a:alpha val="100000"/>
                  </a:srgbClr>
                </a:solidFill>
                <a:latin typeface="微软雅黑"/>
                <a:ea typeface="微软雅黑"/>
                <a:cs typeface="微软雅黑"/>
              </a:rPr>
              <a:t>，</a:t>
            </a:r>
            <a:r>
              <a:rPr sz="1400" kern="0" spc="-20" dirty="0">
                <a:solidFill>
                  <a:srgbClr val="262626">
                    <a:alpha val="100000"/>
                  </a:srgbClr>
                </a:solidFill>
                <a:latin typeface="微软雅黑"/>
                <a:ea typeface="微软雅黑"/>
                <a:cs typeface="微软雅黑"/>
              </a:rPr>
              <a:t>提高响应速度。</a:t>
            </a:r>
            <a:endParaRPr sz="1400" dirty="0">
              <a:latin typeface="微软雅黑"/>
              <a:ea typeface="微软雅黑"/>
              <a:cs typeface="微软雅黑"/>
            </a:endParaRPr>
          </a:p>
          <a:p>
            <a:pPr marL="1280160" algn="l" rtl="0" eaLnBrk="0">
              <a:lnSpc>
                <a:spcPct val="95000"/>
              </a:lnSpc>
              <a:spcBef>
                <a:spcPts val="1440"/>
              </a:spcBef>
            </a:pPr>
            <a:r>
              <a:rPr sz="1700" b="1" kern="0" spc="80" dirty="0">
                <a:solidFill>
                  <a:srgbClr val="262626">
                    <a:alpha val="100000"/>
                  </a:srgbClr>
                </a:solidFill>
                <a:latin typeface="微软雅黑"/>
                <a:ea typeface="微软雅黑"/>
                <a:cs typeface="微软雅黑"/>
              </a:rPr>
              <a:t>事件类型</a:t>
            </a:r>
            <a:endParaRPr sz="1700" dirty="0">
              <a:latin typeface="微软雅黑"/>
              <a:ea typeface="微软雅黑"/>
              <a:cs typeface="微软雅黑"/>
            </a:endParaRPr>
          </a:p>
          <a:p>
            <a:pPr marL="1279525" indent="-1905" algn="l" rtl="0" eaLnBrk="0">
              <a:lnSpc>
                <a:spcPct val="120000"/>
              </a:lnSpc>
              <a:spcBef>
                <a:spcPts val="585"/>
              </a:spcBef>
            </a:pPr>
            <a:r>
              <a:rPr sz="1400" kern="0" spc="-10" dirty="0">
                <a:solidFill>
                  <a:srgbClr val="262626">
                    <a:alpha val="100000"/>
                  </a:srgbClr>
                </a:solidFill>
                <a:latin typeface="微软雅黑"/>
                <a:ea typeface="微软雅黑"/>
                <a:cs typeface="微软雅黑"/>
              </a:rPr>
              <a:t>系统对异常消息进行了详细分类</a:t>
            </a:r>
            <a:r>
              <a:rPr sz="1400" kern="0" spc="-210" dirty="0">
                <a:solidFill>
                  <a:srgbClr val="262626">
                    <a:alpha val="100000"/>
                  </a:srgbClr>
                </a:solidFill>
                <a:latin typeface="微软雅黑"/>
                <a:ea typeface="微软雅黑"/>
                <a:cs typeface="微软雅黑"/>
              </a:rPr>
              <a:t> </a:t>
            </a:r>
            <a:r>
              <a:rPr sz="1400" kern="0" spc="-10" dirty="0">
                <a:solidFill>
                  <a:srgbClr val="262626">
                    <a:alpha val="100000"/>
                  </a:srgbClr>
                </a:solidFill>
                <a:latin typeface="微软雅黑"/>
                <a:ea typeface="微软雅黑"/>
                <a:cs typeface="微软雅黑"/>
              </a:rPr>
              <a:t>，用户可以</a:t>
            </a:r>
            <a:r>
              <a:rPr sz="1400" kern="0" spc="-20" dirty="0">
                <a:solidFill>
                  <a:srgbClr val="262626">
                    <a:alpha val="100000"/>
                  </a:srgbClr>
                </a:solidFill>
                <a:latin typeface="微软雅黑"/>
                <a:ea typeface="微软雅黑"/>
                <a:cs typeface="微软雅黑"/>
              </a:rPr>
              <a:t>根据</a:t>
            </a:r>
            <a:r>
              <a:rPr sz="1400" kern="0" spc="0" dirty="0">
                <a:solidFill>
                  <a:srgbClr val="262626">
                    <a:alpha val="100000"/>
                  </a:srgbClr>
                </a:solidFill>
                <a:latin typeface="微软雅黑"/>
                <a:ea typeface="微软雅黑"/>
                <a:cs typeface="微软雅黑"/>
              </a:rPr>
              <a:t>    </a:t>
            </a:r>
            <a:r>
              <a:rPr sz="1400" kern="0" spc="-10" dirty="0">
                <a:solidFill>
                  <a:srgbClr val="262626">
                    <a:alpha val="100000"/>
                  </a:srgbClr>
                </a:solidFill>
                <a:latin typeface="微软雅黑"/>
                <a:ea typeface="微软雅黑"/>
                <a:cs typeface="微软雅黑"/>
              </a:rPr>
              <a:t>事件类型进行筛选和管理</a:t>
            </a:r>
            <a:r>
              <a:rPr sz="1400" kern="0" spc="-210" dirty="0">
                <a:solidFill>
                  <a:srgbClr val="262626">
                    <a:alpha val="100000"/>
                  </a:srgbClr>
                </a:solidFill>
                <a:latin typeface="微软雅黑"/>
                <a:ea typeface="微软雅黑"/>
                <a:cs typeface="微软雅黑"/>
              </a:rPr>
              <a:t> </a:t>
            </a:r>
            <a:r>
              <a:rPr sz="1400" kern="0" spc="-10" dirty="0">
                <a:solidFill>
                  <a:srgbClr val="262626">
                    <a:alpha val="100000"/>
                  </a:srgbClr>
                </a:solidFill>
                <a:latin typeface="微软雅黑"/>
                <a:ea typeface="微软雅黑"/>
                <a:cs typeface="微软雅黑"/>
              </a:rPr>
              <a:t>，提</a:t>
            </a:r>
            <a:r>
              <a:rPr sz="1400" kern="0" spc="-20" dirty="0">
                <a:solidFill>
                  <a:srgbClr val="262626">
                    <a:alpha val="100000"/>
                  </a:srgbClr>
                </a:solidFill>
                <a:latin typeface="微软雅黑"/>
                <a:ea typeface="微软雅黑"/>
                <a:cs typeface="微软雅黑"/>
              </a:rPr>
              <a:t>升处理效率。</a:t>
            </a:r>
            <a:endParaRPr sz="1400" dirty="0">
              <a:latin typeface="微软雅黑"/>
              <a:ea typeface="微软雅黑"/>
              <a:cs typeface="微软雅黑"/>
            </a:endParaRPr>
          </a:p>
          <a:p>
            <a:pPr marL="1277620" algn="l" rtl="0" eaLnBrk="0">
              <a:lnSpc>
                <a:spcPct val="96000"/>
              </a:lnSpc>
              <a:spcBef>
                <a:spcPts val="740"/>
              </a:spcBef>
            </a:pPr>
            <a:r>
              <a:rPr sz="1500" b="1" kern="0" spc="90" dirty="0">
                <a:solidFill>
                  <a:srgbClr val="262626">
                    <a:alpha val="100000"/>
                  </a:srgbClr>
                </a:solidFill>
                <a:latin typeface="微软雅黑"/>
                <a:ea typeface="微软雅黑"/>
                <a:cs typeface="微软雅黑"/>
              </a:rPr>
              <a:t>处理人</a:t>
            </a:r>
            <a:endParaRPr sz="1500" dirty="0">
              <a:latin typeface="微软雅黑"/>
              <a:ea typeface="微软雅黑"/>
              <a:cs typeface="微软雅黑"/>
            </a:endParaRPr>
          </a:p>
          <a:p>
            <a:pPr marL="1278890" algn="l" rtl="0" eaLnBrk="0">
              <a:lnSpc>
                <a:spcPct val="120000"/>
              </a:lnSpc>
              <a:spcBef>
                <a:spcPts val="590"/>
              </a:spcBef>
            </a:pPr>
            <a:r>
              <a:rPr sz="1400" kern="0" spc="-10" dirty="0">
                <a:solidFill>
                  <a:srgbClr val="262626">
                    <a:alpha val="100000"/>
                  </a:srgbClr>
                </a:solidFill>
                <a:latin typeface="微软雅黑"/>
                <a:ea typeface="微软雅黑"/>
                <a:cs typeface="微软雅黑"/>
              </a:rPr>
              <a:t>每条异常消息记录中包含了处理人的信息</a:t>
            </a:r>
            <a:r>
              <a:rPr sz="1400" kern="0" spc="-210" dirty="0">
                <a:solidFill>
                  <a:srgbClr val="262626">
                    <a:alpha val="100000"/>
                  </a:srgbClr>
                </a:solidFill>
                <a:latin typeface="微软雅黑"/>
                <a:ea typeface="微软雅黑"/>
                <a:cs typeface="微软雅黑"/>
              </a:rPr>
              <a:t> </a:t>
            </a:r>
            <a:r>
              <a:rPr sz="1400" kern="0" spc="-20" dirty="0">
                <a:solidFill>
                  <a:srgbClr val="262626">
                    <a:alpha val="100000"/>
                  </a:srgbClr>
                </a:solidFill>
                <a:latin typeface="微软雅黑"/>
                <a:ea typeface="微软雅黑"/>
                <a:cs typeface="微软雅黑"/>
              </a:rPr>
              <a:t>，确保</a:t>
            </a:r>
            <a:r>
              <a:rPr sz="1400" kern="0" spc="0" dirty="0">
                <a:solidFill>
                  <a:srgbClr val="262626">
                    <a:alpha val="100000"/>
                  </a:srgbClr>
                </a:solidFill>
                <a:latin typeface="微软雅黑"/>
                <a:ea typeface="微软雅黑"/>
                <a:cs typeface="微软雅黑"/>
              </a:rPr>
              <a:t>    </a:t>
            </a:r>
            <a:r>
              <a:rPr sz="1400" kern="0" spc="-20" dirty="0">
                <a:solidFill>
                  <a:srgbClr val="262626">
                    <a:alpha val="100000"/>
                  </a:srgbClr>
                </a:solidFill>
                <a:latin typeface="微软雅黑"/>
                <a:ea typeface="微软雅黑"/>
                <a:cs typeface="微软雅黑"/>
              </a:rPr>
              <a:t>责任明确</a:t>
            </a:r>
            <a:r>
              <a:rPr sz="1400" kern="0" spc="-130" dirty="0">
                <a:solidFill>
                  <a:srgbClr val="262626">
                    <a:alpha val="100000"/>
                  </a:srgbClr>
                </a:solidFill>
                <a:latin typeface="微软雅黑"/>
                <a:ea typeface="微软雅黑"/>
                <a:cs typeface="微软雅黑"/>
              </a:rPr>
              <a:t> </a:t>
            </a:r>
            <a:r>
              <a:rPr sz="1400" kern="0" spc="-20" dirty="0">
                <a:solidFill>
                  <a:srgbClr val="262626">
                    <a:alpha val="100000"/>
                  </a:srgbClr>
                </a:solidFill>
                <a:latin typeface="微软雅黑"/>
                <a:ea typeface="微软雅黑"/>
                <a:cs typeface="微软雅黑"/>
              </a:rPr>
              <a:t>，方便后续的跟踪和管理。</a:t>
            </a:r>
            <a:endParaRPr sz="1400" dirty="0">
              <a:latin typeface="微软雅黑"/>
              <a:ea typeface="微软雅黑"/>
              <a:cs typeface="微软雅黑"/>
            </a:endParaRPr>
          </a:p>
          <a:p>
            <a:pPr marL="1277620" algn="l" rtl="0" eaLnBrk="0">
              <a:lnSpc>
                <a:spcPts val="2105"/>
              </a:lnSpc>
              <a:spcBef>
                <a:spcPts val="1085"/>
              </a:spcBef>
            </a:pPr>
            <a:r>
              <a:rPr sz="1500" b="1" kern="0" spc="80" dirty="0">
                <a:solidFill>
                  <a:srgbClr val="262626">
                    <a:alpha val="100000"/>
                  </a:srgbClr>
                </a:solidFill>
                <a:latin typeface="微软雅黑"/>
                <a:ea typeface="微软雅黑"/>
                <a:cs typeface="微软雅黑"/>
              </a:rPr>
              <a:t>处理时间/结果</a:t>
            </a:r>
            <a:endParaRPr sz="1500" dirty="0">
              <a:latin typeface="微软雅黑"/>
              <a:ea typeface="微软雅黑"/>
              <a:cs typeface="微软雅黑"/>
            </a:endParaRPr>
          </a:p>
          <a:p>
            <a:pPr algn="l" rtl="0" eaLnBrk="0">
              <a:lnSpc>
                <a:spcPct val="111000"/>
              </a:lnSpc>
            </a:pPr>
            <a:endParaRPr sz="400" dirty="0">
              <a:latin typeface="Arial" panose="020B0604020202020204"/>
              <a:ea typeface="Arial" panose="020B0604020202020204"/>
              <a:cs typeface="Arial" panose="020B0604020202020204"/>
            </a:endParaRPr>
          </a:p>
          <a:p>
            <a:pPr marL="1277620" indent="1270" algn="l" rtl="0" eaLnBrk="0">
              <a:lnSpc>
                <a:spcPct val="125000"/>
              </a:lnSpc>
              <a:spcBef>
                <a:spcPts val="0"/>
              </a:spcBef>
            </a:pPr>
            <a:r>
              <a:rPr sz="1400" kern="0" spc="-10" dirty="0">
                <a:solidFill>
                  <a:srgbClr val="262626">
                    <a:alpha val="100000"/>
                  </a:srgbClr>
                </a:solidFill>
                <a:latin typeface="微软雅黑"/>
                <a:ea typeface="微软雅黑"/>
                <a:cs typeface="微软雅黑"/>
              </a:rPr>
              <a:t>记录处理异常消息的时间</a:t>
            </a:r>
            <a:r>
              <a:rPr sz="1400" kern="0" spc="-210" dirty="0">
                <a:solidFill>
                  <a:srgbClr val="262626">
                    <a:alpha val="100000"/>
                  </a:srgbClr>
                </a:solidFill>
                <a:latin typeface="微软雅黑"/>
                <a:ea typeface="微软雅黑"/>
                <a:cs typeface="微软雅黑"/>
              </a:rPr>
              <a:t> </a:t>
            </a:r>
            <a:r>
              <a:rPr sz="1400" kern="0" spc="-10" dirty="0">
                <a:solidFill>
                  <a:srgbClr val="262626">
                    <a:alpha val="100000"/>
                  </a:srgbClr>
                </a:solidFill>
                <a:latin typeface="微软雅黑"/>
                <a:ea typeface="微软雅黑"/>
                <a:cs typeface="微软雅黑"/>
              </a:rPr>
              <a:t>，帮助用户了解</a:t>
            </a:r>
            <a:r>
              <a:rPr sz="1400" kern="0" spc="-20" dirty="0">
                <a:solidFill>
                  <a:srgbClr val="262626">
                    <a:alpha val="100000"/>
                  </a:srgbClr>
                </a:solidFill>
                <a:latin typeface="微软雅黑"/>
                <a:ea typeface="微软雅黑"/>
                <a:cs typeface="微软雅黑"/>
              </a:rPr>
              <a:t>事件处</a:t>
            </a:r>
            <a:r>
              <a:rPr sz="1400" kern="0" spc="0" dirty="0">
                <a:solidFill>
                  <a:srgbClr val="262626">
                    <a:alpha val="100000"/>
                  </a:srgbClr>
                </a:solidFill>
                <a:latin typeface="微软雅黑"/>
                <a:ea typeface="微软雅黑"/>
                <a:cs typeface="微软雅黑"/>
              </a:rPr>
              <a:t>    </a:t>
            </a:r>
            <a:r>
              <a:rPr sz="1400" kern="0" spc="-10" dirty="0">
                <a:solidFill>
                  <a:srgbClr val="262626">
                    <a:alpha val="100000"/>
                  </a:srgbClr>
                </a:solidFill>
                <a:latin typeface="微软雅黑"/>
                <a:ea typeface="微软雅黑"/>
                <a:cs typeface="微软雅黑"/>
              </a:rPr>
              <a:t>理的及时性和效率。详细记录事件处理结果</a:t>
            </a:r>
            <a:r>
              <a:rPr sz="1400" kern="0" spc="-210" dirty="0">
                <a:solidFill>
                  <a:srgbClr val="262626">
                    <a:alpha val="100000"/>
                  </a:srgbClr>
                </a:solidFill>
                <a:latin typeface="微软雅黑"/>
                <a:ea typeface="微软雅黑"/>
                <a:cs typeface="微软雅黑"/>
              </a:rPr>
              <a:t> </a:t>
            </a:r>
            <a:r>
              <a:rPr sz="1400" kern="0" spc="-20" dirty="0">
                <a:solidFill>
                  <a:srgbClr val="262626">
                    <a:alpha val="100000"/>
                  </a:srgbClr>
                </a:solidFill>
                <a:latin typeface="微软雅黑"/>
                <a:ea typeface="微软雅黑"/>
                <a:cs typeface="微软雅黑"/>
              </a:rPr>
              <a:t>，确</a:t>
            </a:r>
            <a:r>
              <a:rPr sz="1400" kern="0" spc="0" dirty="0">
                <a:solidFill>
                  <a:srgbClr val="262626">
                    <a:alpha val="100000"/>
                  </a:srgbClr>
                </a:solidFill>
                <a:latin typeface="微软雅黑"/>
                <a:ea typeface="微软雅黑"/>
                <a:cs typeface="微软雅黑"/>
              </a:rPr>
              <a:t>    </a:t>
            </a:r>
            <a:r>
              <a:rPr sz="1400" kern="0" spc="-10" dirty="0">
                <a:solidFill>
                  <a:srgbClr val="262626">
                    <a:alpha val="100000"/>
                  </a:srgbClr>
                </a:solidFill>
                <a:latin typeface="微软雅黑"/>
                <a:ea typeface="微软雅黑"/>
                <a:cs typeface="微软雅黑"/>
              </a:rPr>
              <a:t>保事件闭环管理</a:t>
            </a:r>
            <a:r>
              <a:rPr sz="1400" kern="0" spc="-210" dirty="0">
                <a:solidFill>
                  <a:srgbClr val="262626">
                    <a:alpha val="100000"/>
                  </a:srgbClr>
                </a:solidFill>
                <a:latin typeface="微软雅黑"/>
                <a:ea typeface="微软雅黑"/>
                <a:cs typeface="微软雅黑"/>
              </a:rPr>
              <a:t> </a:t>
            </a:r>
            <a:r>
              <a:rPr sz="1400" kern="0" spc="-10" dirty="0">
                <a:solidFill>
                  <a:srgbClr val="262626">
                    <a:alpha val="100000"/>
                  </a:srgbClr>
                </a:solidFill>
                <a:latin typeface="微软雅黑"/>
                <a:ea typeface="微软雅黑"/>
                <a:cs typeface="微软雅黑"/>
              </a:rPr>
              <a:t>，用户可以查看每个异常消</a:t>
            </a:r>
            <a:r>
              <a:rPr sz="1400" kern="0" spc="-20" dirty="0">
                <a:solidFill>
                  <a:srgbClr val="262626">
                    <a:alpha val="100000"/>
                  </a:srgbClr>
                </a:solidFill>
                <a:latin typeface="微软雅黑"/>
                <a:ea typeface="微软雅黑"/>
                <a:cs typeface="微软雅黑"/>
              </a:rPr>
              <a:t>息的</a:t>
            </a:r>
            <a:r>
              <a:rPr sz="1400" kern="0" spc="0" dirty="0">
                <a:solidFill>
                  <a:srgbClr val="262626">
                    <a:alpha val="100000"/>
                  </a:srgbClr>
                </a:solidFill>
                <a:latin typeface="微软雅黑"/>
                <a:ea typeface="微软雅黑"/>
                <a:cs typeface="微软雅黑"/>
              </a:rPr>
              <a:t>    </a:t>
            </a:r>
            <a:r>
              <a:rPr sz="1400" kern="0" spc="-10" dirty="0">
                <a:solidFill>
                  <a:srgbClr val="262626">
                    <a:alpha val="100000"/>
                  </a:srgbClr>
                </a:solidFill>
                <a:latin typeface="微软雅黑"/>
                <a:ea typeface="微软雅黑"/>
                <a:cs typeface="微软雅黑"/>
              </a:rPr>
              <a:t>最终处理情况。</a:t>
            </a:r>
            <a:endParaRPr sz="1400" dirty="0">
              <a:latin typeface="微软雅黑"/>
              <a:ea typeface="微软雅黑"/>
              <a:cs typeface="微软雅黑"/>
            </a:endParaRPr>
          </a:p>
        </p:txBody>
      </p:sp>
      <p:sp>
        <p:nvSpPr>
          <p:cNvPr id="314" name="path 314"/>
          <p:cNvSpPr/>
          <p:nvPr/>
        </p:nvSpPr>
        <p:spPr>
          <a:xfrm>
            <a:off x="471528" y="419589"/>
            <a:ext cx="551934" cy="551938"/>
          </a:xfrm>
          <a:custGeom>
            <a:avLst/>
            <a:gdLst/>
            <a:ahLst/>
            <a:cxnLst/>
            <a:rect l="0" t="0" r="0" b="0"/>
            <a:pathLst>
              <a:path w="869" h="869">
                <a:moveTo>
                  <a:pt x="356" y="42"/>
                </a:moveTo>
                <a:cubicBezTo>
                  <a:pt x="399" y="0"/>
                  <a:pt x="469" y="0"/>
                  <a:pt x="512" y="42"/>
                </a:cubicBezTo>
                <a:lnTo>
                  <a:pt x="827" y="356"/>
                </a:lnTo>
                <a:cubicBezTo>
                  <a:pt x="869" y="399"/>
                  <a:pt x="869" y="469"/>
                  <a:pt x="827" y="512"/>
                </a:cubicBezTo>
                <a:lnTo>
                  <a:pt x="512" y="827"/>
                </a:lnTo>
                <a:cubicBezTo>
                  <a:pt x="469" y="869"/>
                  <a:pt x="399" y="869"/>
                  <a:pt x="356" y="827"/>
                </a:cubicBezTo>
                <a:lnTo>
                  <a:pt x="42" y="512"/>
                </a:lnTo>
                <a:cubicBezTo>
                  <a:pt x="0" y="469"/>
                  <a:pt x="0" y="399"/>
                  <a:pt x="42" y="356"/>
                </a:cubicBezTo>
                <a:lnTo>
                  <a:pt x="356" y="42"/>
                </a:lnTo>
              </a:path>
            </a:pathLst>
          </a:custGeom>
          <a:solidFill>
            <a:srgbClr val="6084CB">
              <a:alpha val="100000"/>
            </a:srgbClr>
          </a:solidFill>
          <a:ln w="0" cap="flat">
            <a:noFill/>
            <a:prstDash val="solid"/>
            <a:miter lim="0"/>
          </a:ln>
        </p:spPr>
        <p:txBody>
          <a:bodyPr rtlCol="0"/>
          <a:lstStyle/>
          <a:p>
            <a:pPr algn="ctr"/>
            <a:endParaRPr lang="zh-CN" altLang="en-US"/>
          </a:p>
        </p:txBody>
      </p:sp>
      <p:pic>
        <p:nvPicPr>
          <p:cNvPr id="316" name="picture 316"/>
          <p:cNvPicPr>
            <a:picLocks noChangeAspect="1"/>
          </p:cNvPicPr>
          <p:nvPr/>
        </p:nvPicPr>
        <p:blipFill>
          <a:blip r:embed="rId1"/>
          <a:stretch>
            <a:fillRect/>
          </a:stretch>
        </p:blipFill>
        <p:spPr>
          <a:xfrm rot="21600000">
            <a:off x="6443471" y="1682496"/>
            <a:ext cx="5241035" cy="349453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 name="picture 318"/>
          <p:cNvPicPr>
            <a:picLocks noChangeAspect="1"/>
          </p:cNvPicPr>
          <p:nvPr/>
        </p:nvPicPr>
        <p:blipFill>
          <a:blip r:embed="rId1"/>
          <a:stretch>
            <a:fillRect/>
          </a:stretch>
        </p:blipFill>
        <p:spPr>
          <a:xfrm rot="21600000">
            <a:off x="868680" y="1249679"/>
            <a:ext cx="10524743" cy="4997195"/>
          </a:xfrm>
          <a:prstGeom prst="rect">
            <a:avLst/>
          </a:prstGeom>
        </p:spPr>
      </p:pic>
      <p:sp>
        <p:nvSpPr>
          <p:cNvPr id="320" name="textbox 320"/>
          <p:cNvSpPr/>
          <p:nvPr/>
        </p:nvSpPr>
        <p:spPr>
          <a:xfrm>
            <a:off x="464861" y="412921"/>
            <a:ext cx="2506979" cy="599440"/>
          </a:xfrm>
          <a:prstGeom prst="rect">
            <a:avLst/>
          </a:prstGeom>
          <a:noFill/>
          <a:ln w="0" cap="flat">
            <a:noFill/>
            <a:prstDash val="solid"/>
            <a:miter lim="0"/>
          </a:ln>
        </p:spPr>
        <p:txBody>
          <a:bodyPr vert="horz" wrap="square" lIns="0" tIns="0" rIns="0" bIns="0"/>
          <a:lstStyle/>
          <a:p>
            <a:pPr algn="l" rtl="0" eaLnBrk="0">
              <a:lnSpc>
                <a:spcPct val="105000"/>
              </a:lnSpc>
            </a:pPr>
            <a:endParaRPr sz="700" dirty="0">
              <a:latin typeface="Arial" panose="020B0604020202020204"/>
              <a:ea typeface="Arial" panose="020B0604020202020204"/>
              <a:cs typeface="Arial" panose="020B0604020202020204"/>
            </a:endParaRPr>
          </a:p>
          <a:p>
            <a:pPr marL="552450" algn="l" rtl="0" eaLnBrk="0">
              <a:lnSpc>
                <a:spcPct val="93000"/>
              </a:lnSpc>
              <a:spcBef>
                <a:spcPts val="5"/>
              </a:spcBef>
              <a:tabLst>
                <a:tab pos="721360" algn="l"/>
              </a:tabLst>
            </a:pPr>
            <a:r>
              <a:rPr sz="2700" kern="0" spc="0" dirty="0">
                <a:solidFill>
                  <a:srgbClr val="000000">
                    <a:alpha val="100000"/>
                  </a:srgbClr>
                </a:solidFill>
                <a:latin typeface="微软雅黑"/>
                <a:ea typeface="微软雅黑"/>
                <a:cs typeface="微软雅黑"/>
              </a:rPr>
              <a:t>	</a:t>
            </a:r>
            <a:r>
              <a:rPr sz="2700" b="1" kern="0" spc="80" dirty="0">
                <a:solidFill>
                  <a:srgbClr val="000000">
                    <a:alpha val="100000"/>
                  </a:srgbClr>
                </a:solidFill>
                <a:latin typeface="微软雅黑"/>
                <a:ea typeface="微软雅黑"/>
                <a:cs typeface="微软雅黑"/>
              </a:rPr>
              <a:t>安装后展示</a:t>
            </a:r>
            <a:endParaRPr sz="2700" dirty="0">
              <a:latin typeface="微软雅黑"/>
              <a:ea typeface="微软雅黑"/>
              <a:cs typeface="微软雅黑"/>
            </a:endParaRPr>
          </a:p>
        </p:txBody>
      </p:sp>
      <p:sp>
        <p:nvSpPr>
          <p:cNvPr id="322" name="path 322"/>
          <p:cNvSpPr/>
          <p:nvPr/>
        </p:nvSpPr>
        <p:spPr>
          <a:xfrm>
            <a:off x="477561" y="425621"/>
            <a:ext cx="539869" cy="539874"/>
          </a:xfrm>
          <a:custGeom>
            <a:avLst/>
            <a:gdLst/>
            <a:ahLst/>
            <a:cxnLst/>
            <a:rect l="0" t="0" r="0" b="0"/>
            <a:pathLst>
              <a:path w="850" h="850">
                <a:moveTo>
                  <a:pt x="347" y="32"/>
                </a:moveTo>
                <a:cubicBezTo>
                  <a:pt x="389" y="-10"/>
                  <a:pt x="460" y="-10"/>
                  <a:pt x="503" y="32"/>
                </a:cubicBezTo>
                <a:lnTo>
                  <a:pt x="817" y="347"/>
                </a:lnTo>
                <a:cubicBezTo>
                  <a:pt x="860" y="389"/>
                  <a:pt x="860" y="460"/>
                  <a:pt x="817" y="503"/>
                </a:cubicBezTo>
                <a:lnTo>
                  <a:pt x="503" y="817"/>
                </a:lnTo>
                <a:cubicBezTo>
                  <a:pt x="460" y="860"/>
                  <a:pt x="389" y="860"/>
                  <a:pt x="347" y="817"/>
                </a:cubicBezTo>
                <a:lnTo>
                  <a:pt x="32" y="503"/>
                </a:lnTo>
                <a:cubicBezTo>
                  <a:pt x="-10" y="460"/>
                  <a:pt x="-10" y="389"/>
                  <a:pt x="32" y="347"/>
                </a:cubicBezTo>
                <a:lnTo>
                  <a:pt x="347" y="32"/>
                </a:lnTo>
              </a:path>
            </a:pathLst>
          </a:custGeom>
          <a:solidFill>
            <a:srgbClr val="6084CB">
              <a:alpha val="100000"/>
            </a:srgbClr>
          </a:solidFill>
          <a:ln w="0" cap="flat">
            <a:noFill/>
            <a:prstDash val="solid"/>
            <a:miter lim="0"/>
          </a:ln>
        </p:spPr>
        <p:txBody>
          <a:bodyPr rtlCol="0"/>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extbox 312"/>
          <p:cNvSpPr/>
          <p:nvPr/>
        </p:nvSpPr>
        <p:spPr>
          <a:xfrm>
            <a:off x="458828" y="406889"/>
            <a:ext cx="5166359" cy="5537834"/>
          </a:xfrm>
          <a:prstGeom prst="rect">
            <a:avLst/>
          </a:prstGeom>
          <a:noFill/>
          <a:ln w="0" cap="flat">
            <a:noFill/>
            <a:prstDash val="solid"/>
            <a:miter lim="0"/>
          </a:ln>
        </p:spPr>
        <p:txBody>
          <a:bodyPr vert="horz" wrap="square" lIns="0" tIns="0" rIns="0" bIns="0"/>
          <a:lstStyle/>
          <a:p>
            <a:pPr algn="l" rtl="0" eaLnBrk="0">
              <a:lnSpc>
                <a:spcPct val="107000"/>
              </a:lnSpc>
            </a:pPr>
            <a:endParaRPr sz="700" dirty="0">
              <a:latin typeface="Arial" panose="020B0604020202020204"/>
              <a:ea typeface="Arial" panose="020B0604020202020204"/>
              <a:cs typeface="Arial" panose="020B0604020202020204"/>
            </a:endParaRPr>
          </a:p>
          <a:p>
            <a:pPr marL="564515" algn="l" rtl="0" eaLnBrk="0">
              <a:lnSpc>
                <a:spcPct val="94000"/>
              </a:lnSpc>
              <a:spcBef>
                <a:spcPts val="0"/>
              </a:spcBef>
              <a:tabLst>
                <a:tab pos="730250" algn="l"/>
              </a:tabLst>
            </a:pPr>
            <a:r>
              <a:rPr sz="2700" kern="0" spc="0" dirty="0">
                <a:solidFill>
                  <a:srgbClr val="000000">
                    <a:alpha val="100000"/>
                  </a:srgbClr>
                </a:solidFill>
                <a:latin typeface="微软雅黑"/>
                <a:ea typeface="微软雅黑"/>
                <a:cs typeface="微软雅黑"/>
              </a:rPr>
              <a:t>	</a:t>
            </a:r>
            <a:r>
              <a:rPr lang="zh-CN" sz="2700" kern="0" spc="0" dirty="0">
                <a:solidFill>
                  <a:srgbClr val="000000">
                    <a:alpha val="100000"/>
                  </a:srgbClr>
                </a:solidFill>
                <a:latin typeface="微软雅黑"/>
                <a:ea typeface="微软雅黑"/>
                <a:cs typeface="微软雅黑"/>
              </a:rPr>
              <a:t>识别案例</a:t>
            </a:r>
            <a:endParaRPr sz="2700" dirty="0">
              <a:latin typeface="微软雅黑"/>
              <a:ea typeface="微软雅黑"/>
              <a:cs typeface="微软雅黑"/>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marL="1280160" algn="l" rtl="0" eaLnBrk="0">
              <a:lnSpc>
                <a:spcPct val="95000"/>
              </a:lnSpc>
              <a:spcBef>
                <a:spcPts val="520"/>
              </a:spcBef>
            </a:pPr>
            <a:endParaRPr sz="1400" dirty="0">
              <a:latin typeface="微软雅黑"/>
              <a:ea typeface="微软雅黑"/>
              <a:cs typeface="微软雅黑"/>
            </a:endParaRPr>
          </a:p>
        </p:txBody>
      </p:sp>
      <p:sp>
        <p:nvSpPr>
          <p:cNvPr id="314" name="path 314"/>
          <p:cNvSpPr/>
          <p:nvPr/>
        </p:nvSpPr>
        <p:spPr>
          <a:xfrm>
            <a:off x="471528" y="419589"/>
            <a:ext cx="551934" cy="551938"/>
          </a:xfrm>
          <a:custGeom>
            <a:avLst/>
            <a:gdLst/>
            <a:ahLst/>
            <a:cxnLst/>
            <a:rect l="0" t="0" r="0" b="0"/>
            <a:pathLst>
              <a:path w="869" h="869">
                <a:moveTo>
                  <a:pt x="356" y="42"/>
                </a:moveTo>
                <a:cubicBezTo>
                  <a:pt x="399" y="0"/>
                  <a:pt x="469" y="0"/>
                  <a:pt x="512" y="42"/>
                </a:cubicBezTo>
                <a:lnTo>
                  <a:pt x="827" y="356"/>
                </a:lnTo>
                <a:cubicBezTo>
                  <a:pt x="869" y="399"/>
                  <a:pt x="869" y="469"/>
                  <a:pt x="827" y="512"/>
                </a:cubicBezTo>
                <a:lnTo>
                  <a:pt x="512" y="827"/>
                </a:lnTo>
                <a:cubicBezTo>
                  <a:pt x="469" y="869"/>
                  <a:pt x="399" y="869"/>
                  <a:pt x="356" y="827"/>
                </a:cubicBezTo>
                <a:lnTo>
                  <a:pt x="42" y="512"/>
                </a:lnTo>
                <a:cubicBezTo>
                  <a:pt x="0" y="469"/>
                  <a:pt x="0" y="399"/>
                  <a:pt x="42" y="356"/>
                </a:cubicBezTo>
                <a:lnTo>
                  <a:pt x="356" y="42"/>
                </a:lnTo>
              </a:path>
            </a:pathLst>
          </a:custGeom>
          <a:solidFill>
            <a:srgbClr val="6084CB">
              <a:alpha val="100000"/>
            </a:srgbClr>
          </a:solidFill>
          <a:ln w="0" cap="flat">
            <a:noFill/>
            <a:prstDash val="solid"/>
            <a:miter lim="0"/>
          </a:ln>
        </p:spPr>
        <p:txBody>
          <a:bodyPr rtlCol="0"/>
          <a:lstStyle/>
          <a:p>
            <a:pPr algn="ctr"/>
            <a:endParaRPr lang="zh-CN" altLang="en-US"/>
          </a:p>
        </p:txBody>
      </p:sp>
      <p:pic>
        <p:nvPicPr>
          <p:cNvPr id="5" name="图片 4" descr="fire2"/>
          <p:cNvPicPr>
            <a:picLocks noChangeAspect="1"/>
          </p:cNvPicPr>
          <p:nvPr/>
        </p:nvPicPr>
        <p:blipFill>
          <a:blip r:embed="rId1"/>
          <a:stretch>
            <a:fillRect/>
          </a:stretch>
        </p:blipFill>
        <p:spPr>
          <a:xfrm>
            <a:off x="880745" y="2803525"/>
            <a:ext cx="6314440" cy="3421380"/>
          </a:xfrm>
          <a:prstGeom prst="rect">
            <a:avLst/>
          </a:prstGeom>
        </p:spPr>
      </p:pic>
      <p:pic>
        <p:nvPicPr>
          <p:cNvPr id="3" name="图片 2" descr="fire1"/>
          <p:cNvPicPr>
            <a:picLocks noChangeAspect="1"/>
          </p:cNvPicPr>
          <p:nvPr/>
        </p:nvPicPr>
        <p:blipFill>
          <a:blip r:embed="rId2"/>
          <a:stretch>
            <a:fillRect/>
          </a:stretch>
        </p:blipFill>
        <p:spPr>
          <a:xfrm>
            <a:off x="459105" y="1545590"/>
            <a:ext cx="4143375" cy="2781300"/>
          </a:xfrm>
          <a:prstGeom prst="rect">
            <a:avLst/>
          </a:prstGeom>
        </p:spPr>
      </p:pic>
      <p:pic>
        <p:nvPicPr>
          <p:cNvPr id="2" name="图片 1" descr="smoke1"/>
          <p:cNvPicPr>
            <a:picLocks noChangeAspect="1"/>
          </p:cNvPicPr>
          <p:nvPr/>
        </p:nvPicPr>
        <p:blipFill>
          <a:blip r:embed="rId3"/>
          <a:stretch>
            <a:fillRect/>
          </a:stretch>
        </p:blipFill>
        <p:spPr>
          <a:xfrm>
            <a:off x="4947920" y="971550"/>
            <a:ext cx="3975100" cy="3536315"/>
          </a:xfrm>
          <a:prstGeom prst="rect">
            <a:avLst/>
          </a:prstGeom>
        </p:spPr>
      </p:pic>
      <p:pic>
        <p:nvPicPr>
          <p:cNvPr id="4" name="图片 3" descr="smoke2"/>
          <p:cNvPicPr>
            <a:picLocks noChangeAspect="1"/>
          </p:cNvPicPr>
          <p:nvPr/>
        </p:nvPicPr>
        <p:blipFill>
          <a:blip r:embed="rId4"/>
          <a:stretch>
            <a:fillRect/>
          </a:stretch>
        </p:blipFill>
        <p:spPr>
          <a:xfrm>
            <a:off x="7742555" y="1986280"/>
            <a:ext cx="3790950" cy="42386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 name="picture 324"/>
          <p:cNvPicPr>
            <a:picLocks noChangeAspect="1"/>
          </p:cNvPicPr>
          <p:nvPr/>
        </p:nvPicPr>
        <p:blipFill>
          <a:blip r:embed="rId1"/>
          <a:stretch>
            <a:fillRect/>
          </a:stretch>
        </p:blipFill>
        <p:spPr>
          <a:xfrm rot="21600000">
            <a:off x="0" y="1193291"/>
            <a:ext cx="12192000" cy="4469891"/>
          </a:xfrm>
          <a:prstGeom prst="rect">
            <a:avLst/>
          </a:prstGeom>
        </p:spPr>
      </p:pic>
      <p:sp>
        <p:nvSpPr>
          <p:cNvPr id="326" name="textbox 326"/>
          <p:cNvSpPr/>
          <p:nvPr/>
        </p:nvSpPr>
        <p:spPr>
          <a:xfrm>
            <a:off x="5431701" y="2604998"/>
            <a:ext cx="3461384" cy="1996439"/>
          </a:xfrm>
          <a:prstGeom prst="rect">
            <a:avLst/>
          </a:prstGeom>
          <a:noFill/>
          <a:ln w="0" cap="flat">
            <a:noFill/>
            <a:prstDash val="solid"/>
            <a:miter lim="0"/>
          </a:ln>
        </p:spPr>
        <p:txBody>
          <a:bodyPr vert="horz" wrap="square" lIns="0" tIns="0" rIns="0" bIns="0"/>
          <a:lstStyle/>
          <a:p>
            <a:pPr algn="l" rtl="0" eaLnBrk="0">
              <a:lnSpc>
                <a:spcPct val="72000"/>
              </a:lnSpc>
            </a:pPr>
            <a:endParaRPr sz="100" dirty="0">
              <a:latin typeface="Arial" panose="020B0604020202020204"/>
              <a:ea typeface="Arial" panose="020B0604020202020204"/>
              <a:cs typeface="Arial" panose="020B0604020202020204"/>
            </a:endParaRPr>
          </a:p>
          <a:p>
            <a:pPr marL="12700" algn="l" rtl="0" eaLnBrk="0">
              <a:lnSpc>
                <a:spcPct val="93000"/>
              </a:lnSpc>
            </a:pPr>
            <a:r>
              <a:rPr sz="4700" b="1" kern="0" spc="80" dirty="0">
                <a:solidFill>
                  <a:srgbClr val="000000">
                    <a:alpha val="100000"/>
                  </a:srgbClr>
                </a:solidFill>
                <a:latin typeface="微软雅黑"/>
                <a:ea typeface="微软雅黑"/>
                <a:cs typeface="微软雅黑"/>
              </a:rPr>
              <a:t>售后服务</a:t>
            </a:r>
            <a:endParaRPr sz="4700" dirty="0">
              <a:latin typeface="微软雅黑"/>
              <a:ea typeface="微软雅黑"/>
              <a:cs typeface="微软雅黑"/>
            </a:endParaRPr>
          </a:p>
          <a:p>
            <a:pPr algn="l" rtl="0" eaLnBrk="0">
              <a:lnSpc>
                <a:spcPct val="111000"/>
              </a:lnSpc>
            </a:pPr>
            <a:endParaRPr sz="1000" dirty="0">
              <a:latin typeface="Arial" panose="020B0604020202020204"/>
              <a:ea typeface="Arial" panose="020B0604020202020204"/>
              <a:cs typeface="Arial" panose="020B0604020202020204"/>
            </a:endParaRPr>
          </a:p>
          <a:p>
            <a:pPr marL="20955" algn="l" rtl="0" eaLnBrk="0">
              <a:lnSpc>
                <a:spcPct val="96000"/>
              </a:lnSpc>
              <a:spcBef>
                <a:spcPts val="515"/>
              </a:spcBef>
            </a:pPr>
            <a:r>
              <a:rPr sz="1700" kern="0" spc="90" dirty="0">
                <a:solidFill>
                  <a:srgbClr val="000000">
                    <a:alpha val="100000"/>
                  </a:srgbClr>
                </a:solidFill>
                <a:latin typeface="微软雅黑"/>
                <a:ea typeface="微软雅黑"/>
                <a:cs typeface="微软雅黑"/>
              </a:rPr>
              <a:t>包括及时的技术支持、</a:t>
            </a:r>
            <a:r>
              <a:rPr sz="1700" kern="0" spc="-370" dirty="0">
                <a:solidFill>
                  <a:srgbClr val="000000">
                    <a:alpha val="100000"/>
                  </a:srgbClr>
                </a:solidFill>
                <a:latin typeface="微软雅黑"/>
                <a:ea typeface="微软雅黑"/>
                <a:cs typeface="微软雅黑"/>
              </a:rPr>
              <a:t> </a:t>
            </a:r>
            <a:r>
              <a:rPr sz="1700" kern="0" spc="90" dirty="0">
                <a:solidFill>
                  <a:srgbClr val="000000">
                    <a:alpha val="100000"/>
                  </a:srgbClr>
                </a:solidFill>
                <a:latin typeface="微软雅黑"/>
                <a:ea typeface="微软雅黑"/>
                <a:cs typeface="微软雅黑"/>
              </a:rPr>
              <a:t>设备维</a:t>
            </a:r>
            <a:r>
              <a:rPr sz="1700" kern="0" spc="80" dirty="0">
                <a:solidFill>
                  <a:srgbClr val="000000">
                    <a:alpha val="100000"/>
                  </a:srgbClr>
                </a:solidFill>
                <a:latin typeface="微软雅黑"/>
                <a:ea typeface="微软雅黑"/>
                <a:cs typeface="微软雅黑"/>
              </a:rPr>
              <a:t>护和</a:t>
            </a:r>
            <a:endParaRPr sz="1700" dirty="0">
              <a:latin typeface="微软雅黑"/>
              <a:ea typeface="微软雅黑"/>
              <a:cs typeface="微软雅黑"/>
            </a:endParaRPr>
          </a:p>
          <a:p>
            <a:pPr marL="22860" algn="l" rtl="0" eaLnBrk="0">
              <a:lnSpc>
                <a:spcPct val="96000"/>
              </a:lnSpc>
              <a:spcBef>
                <a:spcPts val="1280"/>
              </a:spcBef>
            </a:pPr>
            <a:r>
              <a:rPr sz="1700" kern="0" spc="60" dirty="0">
                <a:solidFill>
                  <a:srgbClr val="000000">
                    <a:alpha val="100000"/>
                  </a:srgbClr>
                </a:solidFill>
                <a:latin typeface="微软雅黑"/>
                <a:ea typeface="微软雅黑"/>
                <a:cs typeface="微软雅黑"/>
              </a:rPr>
              <a:t>故障排除、</a:t>
            </a:r>
            <a:r>
              <a:rPr sz="1700" kern="0" spc="-380" dirty="0">
                <a:solidFill>
                  <a:srgbClr val="000000">
                    <a:alpha val="100000"/>
                  </a:srgbClr>
                </a:solidFill>
                <a:latin typeface="微软雅黑"/>
                <a:ea typeface="微软雅黑"/>
                <a:cs typeface="微软雅黑"/>
              </a:rPr>
              <a:t> </a:t>
            </a:r>
            <a:r>
              <a:rPr sz="1700" kern="0" spc="60" dirty="0">
                <a:solidFill>
                  <a:srgbClr val="000000">
                    <a:alpha val="100000"/>
                  </a:srgbClr>
                </a:solidFill>
                <a:latin typeface="微软雅黑"/>
                <a:ea typeface="微软雅黑"/>
                <a:cs typeface="微软雅黑"/>
              </a:rPr>
              <a:t>产品培训等</a:t>
            </a:r>
            <a:r>
              <a:rPr sz="1700" kern="0" spc="-240" dirty="0">
                <a:solidFill>
                  <a:srgbClr val="000000">
                    <a:alpha val="100000"/>
                  </a:srgbClr>
                </a:solidFill>
                <a:latin typeface="微软雅黑"/>
                <a:ea typeface="微软雅黑"/>
                <a:cs typeface="微软雅黑"/>
              </a:rPr>
              <a:t> </a:t>
            </a:r>
            <a:r>
              <a:rPr sz="1700" kern="0" spc="60" dirty="0">
                <a:solidFill>
                  <a:srgbClr val="000000">
                    <a:alpha val="100000"/>
                  </a:srgbClr>
                </a:solidFill>
                <a:latin typeface="微软雅黑"/>
                <a:ea typeface="微软雅黑"/>
                <a:cs typeface="微软雅黑"/>
              </a:rPr>
              <a:t>，</a:t>
            </a:r>
            <a:r>
              <a:rPr sz="1700" kern="0" spc="-340" dirty="0">
                <a:solidFill>
                  <a:srgbClr val="000000">
                    <a:alpha val="100000"/>
                  </a:srgbClr>
                </a:solidFill>
                <a:latin typeface="微软雅黑"/>
                <a:ea typeface="微软雅黑"/>
                <a:cs typeface="微软雅黑"/>
              </a:rPr>
              <a:t> </a:t>
            </a:r>
            <a:r>
              <a:rPr sz="1700" kern="0" spc="60" dirty="0">
                <a:solidFill>
                  <a:srgbClr val="000000">
                    <a:alpha val="100000"/>
                  </a:srgbClr>
                </a:solidFill>
                <a:latin typeface="微软雅黑"/>
                <a:ea typeface="微软雅黑"/>
                <a:cs typeface="微软雅黑"/>
              </a:rPr>
              <a:t>以确保系</a:t>
            </a:r>
            <a:endParaRPr sz="1700" dirty="0">
              <a:latin typeface="微软雅黑"/>
              <a:ea typeface="微软雅黑"/>
              <a:cs typeface="微软雅黑"/>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a:p>
            <a:pPr marL="22225" algn="l" rtl="0" eaLnBrk="0">
              <a:lnSpc>
                <a:spcPct val="96000"/>
              </a:lnSpc>
            </a:pPr>
            <a:r>
              <a:rPr sz="1700" kern="0" spc="90" dirty="0">
                <a:solidFill>
                  <a:srgbClr val="000000">
                    <a:alpha val="100000"/>
                  </a:srgbClr>
                </a:solidFill>
                <a:latin typeface="微软雅黑"/>
                <a:ea typeface="微软雅黑"/>
                <a:cs typeface="微软雅黑"/>
              </a:rPr>
              <a:t>统持续稳定运行和用户满意度。</a:t>
            </a:r>
            <a:endParaRPr sz="1700" dirty="0">
              <a:latin typeface="微软雅黑"/>
              <a:ea typeface="微软雅黑"/>
              <a:cs typeface="微软雅黑"/>
            </a:endParaRPr>
          </a:p>
        </p:txBody>
      </p:sp>
      <p:sp>
        <p:nvSpPr>
          <p:cNvPr id="328" name="textbox 328"/>
          <p:cNvSpPr/>
          <p:nvPr/>
        </p:nvSpPr>
        <p:spPr>
          <a:xfrm>
            <a:off x="3736975" y="3070225"/>
            <a:ext cx="1059815" cy="989330"/>
          </a:xfrm>
          <a:prstGeom prst="rect">
            <a:avLst/>
          </a:prstGeom>
          <a:noFill/>
          <a:ln w="0" cap="flat">
            <a:noFill/>
            <a:prstDash val="solid"/>
            <a:miter lim="0"/>
          </a:ln>
        </p:spPr>
        <p:txBody>
          <a:bodyPr vert="horz" wrap="square" lIns="0" tIns="0" rIns="0" bIns="0"/>
          <a:lstStyle/>
          <a:p>
            <a:pPr algn="l" rtl="0" eaLnBrk="0">
              <a:lnSpc>
                <a:spcPct val="87000"/>
              </a:lnSpc>
            </a:pPr>
            <a:endParaRPr sz="100" dirty="0">
              <a:latin typeface="Arial" panose="020B0604020202020204"/>
              <a:ea typeface="Arial" panose="020B0604020202020204"/>
              <a:cs typeface="Arial" panose="020B0604020202020204"/>
            </a:endParaRPr>
          </a:p>
          <a:p>
            <a:pPr marL="12700" algn="l" rtl="0" eaLnBrk="0">
              <a:lnSpc>
                <a:spcPct val="89000"/>
              </a:lnSpc>
            </a:pPr>
            <a:r>
              <a:rPr sz="7100" b="1" kern="0" spc="-120" dirty="0">
                <a:solidFill>
                  <a:srgbClr val="FFFFFF">
                    <a:alpha val="100000"/>
                  </a:srgbClr>
                </a:solidFill>
                <a:latin typeface="Impact" panose="020B0806030902050204"/>
                <a:ea typeface="Impact" panose="020B0806030902050204"/>
                <a:cs typeface="Impact" panose="020B0806030902050204"/>
              </a:rPr>
              <a:t>0</a:t>
            </a:r>
            <a:r>
              <a:rPr lang="en-US" sz="7100" b="1" kern="0" spc="-120" dirty="0">
                <a:solidFill>
                  <a:srgbClr val="FFFFFF">
                    <a:alpha val="100000"/>
                  </a:srgbClr>
                </a:solidFill>
                <a:latin typeface="Impact" panose="020B0806030902050204"/>
                <a:ea typeface="Impact" panose="020B0806030902050204"/>
                <a:cs typeface="Impact" panose="020B0806030902050204"/>
              </a:rPr>
              <a:t>6</a:t>
            </a:r>
            <a:endParaRPr lang="en-US" sz="7100" b="1" kern="0" spc="-120" dirty="0">
              <a:solidFill>
                <a:srgbClr val="FFFFFF">
                  <a:alpha val="100000"/>
                </a:srgbClr>
              </a:solidFill>
              <a:latin typeface="Impact" panose="020B0806030902050204"/>
              <a:ea typeface="Impact" panose="020B0806030902050204"/>
              <a:cs typeface="Impact" panose="020B080603090205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8"/>
          <p:cNvPicPr>
            <a:picLocks noChangeAspect="1"/>
          </p:cNvPicPr>
          <p:nvPr/>
        </p:nvPicPr>
        <p:blipFill>
          <a:blip r:embed="rId1"/>
          <a:stretch>
            <a:fillRect/>
          </a:stretch>
        </p:blipFill>
        <p:spPr>
          <a:xfrm rot="21600000">
            <a:off x="0" y="1193291"/>
            <a:ext cx="12192000" cy="4469891"/>
          </a:xfrm>
          <a:prstGeom prst="rect">
            <a:avLst/>
          </a:prstGeom>
        </p:spPr>
      </p:pic>
      <p:sp>
        <p:nvSpPr>
          <p:cNvPr id="50" name="textbox 50"/>
          <p:cNvSpPr/>
          <p:nvPr/>
        </p:nvSpPr>
        <p:spPr>
          <a:xfrm>
            <a:off x="5432425" y="3070225"/>
            <a:ext cx="3460750" cy="880110"/>
          </a:xfrm>
          <a:prstGeom prst="rect">
            <a:avLst/>
          </a:prstGeom>
          <a:noFill/>
          <a:ln w="0" cap="flat">
            <a:noFill/>
            <a:prstDash val="solid"/>
            <a:miter lim="0"/>
          </a:ln>
        </p:spPr>
        <p:txBody>
          <a:bodyPr vert="horz" wrap="square" lIns="0" tIns="0" rIns="0" bIns="0"/>
          <a:lstStyle/>
          <a:p>
            <a:pPr algn="l" rtl="0" eaLnBrk="0">
              <a:lnSpc>
                <a:spcPct val="78000"/>
              </a:lnSpc>
            </a:pPr>
            <a:endParaRPr sz="100" dirty="0">
              <a:latin typeface="Arial" panose="020B0604020202020204"/>
              <a:ea typeface="Arial" panose="020B0604020202020204"/>
              <a:cs typeface="Arial" panose="020B0604020202020204"/>
            </a:endParaRPr>
          </a:p>
          <a:p>
            <a:pPr marL="12700" algn="l" rtl="0" eaLnBrk="0">
              <a:lnSpc>
                <a:spcPct val="92000"/>
              </a:lnSpc>
            </a:pPr>
            <a:r>
              <a:rPr lang="zh-CN" sz="4700" dirty="0">
                <a:latin typeface="微软雅黑"/>
                <a:ea typeface="微软雅黑"/>
                <a:cs typeface="微软雅黑"/>
              </a:rPr>
              <a:t>企业介绍</a:t>
            </a:r>
            <a:endParaRPr sz="4700" dirty="0">
              <a:latin typeface="微软雅黑"/>
              <a:ea typeface="微软雅黑"/>
              <a:cs typeface="微软雅黑"/>
            </a:endParaRPr>
          </a:p>
          <a:p>
            <a:pPr algn="l" rtl="0" eaLnBrk="0">
              <a:lnSpc>
                <a:spcPct val="111000"/>
              </a:lnSpc>
            </a:pPr>
            <a:endParaRPr sz="1700" dirty="0">
              <a:latin typeface="微软雅黑"/>
              <a:ea typeface="微软雅黑"/>
              <a:cs typeface="微软雅黑"/>
            </a:endParaRPr>
          </a:p>
        </p:txBody>
      </p:sp>
      <p:sp>
        <p:nvSpPr>
          <p:cNvPr id="52" name="textbox 52"/>
          <p:cNvSpPr/>
          <p:nvPr/>
        </p:nvSpPr>
        <p:spPr>
          <a:xfrm>
            <a:off x="3791826" y="3070517"/>
            <a:ext cx="831850" cy="989330"/>
          </a:xfrm>
          <a:prstGeom prst="rect">
            <a:avLst/>
          </a:prstGeom>
          <a:noFill/>
          <a:ln w="0" cap="flat">
            <a:noFill/>
            <a:prstDash val="solid"/>
            <a:miter lim="0"/>
          </a:ln>
        </p:spPr>
        <p:txBody>
          <a:bodyPr vert="horz" wrap="square" lIns="0" tIns="0" rIns="0" bIns="0"/>
          <a:lstStyle/>
          <a:p>
            <a:pPr algn="l" rtl="0" eaLnBrk="0">
              <a:lnSpc>
                <a:spcPct val="87000"/>
              </a:lnSpc>
            </a:pPr>
            <a:endParaRPr sz="100" dirty="0">
              <a:latin typeface="Arial" panose="020B0604020202020204"/>
              <a:ea typeface="Arial" panose="020B0604020202020204"/>
              <a:cs typeface="Arial" panose="020B0604020202020204"/>
            </a:endParaRPr>
          </a:p>
          <a:p>
            <a:pPr marL="12700" algn="l" rtl="0" eaLnBrk="0">
              <a:lnSpc>
                <a:spcPct val="89000"/>
              </a:lnSpc>
            </a:pPr>
            <a:r>
              <a:rPr sz="7100" b="1" kern="0" spc="-120" dirty="0">
                <a:solidFill>
                  <a:srgbClr val="FFFFFF">
                    <a:alpha val="100000"/>
                  </a:srgbClr>
                </a:solidFill>
                <a:latin typeface="Impact" panose="020B0806030902050204"/>
                <a:ea typeface="Impact" panose="020B0806030902050204"/>
                <a:cs typeface="Impact" panose="020B0806030902050204"/>
              </a:rPr>
              <a:t>01</a:t>
            </a:r>
            <a:endParaRPr sz="7100" dirty="0">
              <a:latin typeface="Impact" panose="020B0806030902050204"/>
              <a:ea typeface="Impact" panose="020B0806030902050204"/>
              <a:cs typeface="Impact" panose="020B080603090205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8"/>
          <p:cNvGrpSpPr/>
          <p:nvPr/>
        </p:nvGrpSpPr>
        <p:grpSpPr>
          <a:xfrm rot="21600000">
            <a:off x="2452725" y="1671853"/>
            <a:ext cx="7022883" cy="4002735"/>
            <a:chOff x="0" y="0"/>
            <a:chExt cx="7022883" cy="4002735"/>
          </a:xfrm>
        </p:grpSpPr>
        <p:sp>
          <p:nvSpPr>
            <p:cNvPr id="330" name="path 330"/>
            <p:cNvSpPr/>
            <p:nvPr/>
          </p:nvSpPr>
          <p:spPr>
            <a:xfrm>
              <a:off x="5162499" y="0"/>
              <a:ext cx="1860384" cy="1860384"/>
            </a:xfrm>
            <a:custGeom>
              <a:avLst/>
              <a:gdLst/>
              <a:ahLst/>
              <a:cxnLst/>
              <a:rect l="0" t="0" r="0" b="0"/>
              <a:pathLst>
                <a:path w="2929" h="2929">
                  <a:moveTo>
                    <a:pt x="1681" y="0"/>
                  </a:moveTo>
                  <a:lnTo>
                    <a:pt x="2929" y="0"/>
                  </a:lnTo>
                  <a:lnTo>
                    <a:pt x="2929" y="1248"/>
                  </a:lnTo>
                  <a:lnTo>
                    <a:pt x="2305" y="1872"/>
                  </a:lnTo>
                  <a:lnTo>
                    <a:pt x="2305" y="1425"/>
                  </a:lnTo>
                  <a:lnTo>
                    <a:pt x="1023" y="2708"/>
                  </a:lnTo>
                  <a:cubicBezTo>
                    <a:pt x="801" y="2929"/>
                    <a:pt x="442" y="2929"/>
                    <a:pt x="221" y="2708"/>
                  </a:cubicBezTo>
                  <a:cubicBezTo>
                    <a:pt x="0" y="2486"/>
                    <a:pt x="0" y="2127"/>
                    <a:pt x="221" y="1906"/>
                  </a:cubicBezTo>
                  <a:lnTo>
                    <a:pt x="1503" y="624"/>
                  </a:lnTo>
                  <a:lnTo>
                    <a:pt x="1056" y="624"/>
                  </a:lnTo>
                  <a:lnTo>
                    <a:pt x="1681" y="0"/>
                  </a:lnTo>
                </a:path>
              </a:pathLst>
            </a:custGeom>
            <a:solidFill>
              <a:srgbClr val="6084CB">
                <a:alpha val="100000"/>
              </a:srgbClr>
            </a:solidFill>
            <a:ln w="0" cap="flat">
              <a:noFill/>
              <a:prstDash val="solid"/>
              <a:miter lim="0"/>
            </a:ln>
          </p:spPr>
          <p:txBody>
            <a:bodyPr rtlCol="0"/>
            <a:lstStyle/>
            <a:p>
              <a:pPr algn="ctr"/>
              <a:endParaRPr lang="zh-CN" altLang="en-US"/>
            </a:p>
          </p:txBody>
        </p:sp>
        <p:sp>
          <p:nvSpPr>
            <p:cNvPr id="332" name="path 332"/>
            <p:cNvSpPr/>
            <p:nvPr/>
          </p:nvSpPr>
          <p:spPr>
            <a:xfrm>
              <a:off x="1104061" y="2177326"/>
              <a:ext cx="2231301" cy="720001"/>
            </a:xfrm>
            <a:custGeom>
              <a:avLst/>
              <a:gdLst/>
              <a:ahLst/>
              <a:cxnLst/>
              <a:rect l="0" t="0" r="0" b="0"/>
              <a:pathLst>
                <a:path w="3513" h="1133">
                  <a:moveTo>
                    <a:pt x="0" y="567"/>
                  </a:moveTo>
                  <a:cubicBezTo>
                    <a:pt x="0" y="253"/>
                    <a:pt x="253" y="0"/>
                    <a:pt x="566" y="0"/>
                  </a:cubicBezTo>
                  <a:lnTo>
                    <a:pt x="2947" y="0"/>
                  </a:lnTo>
                  <a:cubicBezTo>
                    <a:pt x="3260" y="0"/>
                    <a:pt x="3513" y="253"/>
                    <a:pt x="3513" y="566"/>
                  </a:cubicBezTo>
                  <a:cubicBezTo>
                    <a:pt x="3513" y="880"/>
                    <a:pt x="3260" y="1133"/>
                    <a:pt x="2947" y="1133"/>
                  </a:cubicBezTo>
                  <a:lnTo>
                    <a:pt x="566" y="1133"/>
                  </a:lnTo>
                  <a:cubicBezTo>
                    <a:pt x="253" y="1133"/>
                    <a:pt x="0" y="880"/>
                    <a:pt x="0" y="567"/>
                  </a:cubicBezTo>
                </a:path>
              </a:pathLst>
            </a:custGeom>
            <a:solidFill>
              <a:srgbClr val="5B9BD5">
                <a:alpha val="100000"/>
              </a:srgbClr>
            </a:solidFill>
            <a:ln w="0" cap="flat">
              <a:noFill/>
              <a:prstDash val="solid"/>
              <a:miter lim="0"/>
            </a:ln>
          </p:spPr>
          <p:txBody>
            <a:bodyPr rtlCol="0"/>
            <a:lstStyle/>
            <a:p>
              <a:pPr algn="ctr"/>
              <a:endParaRPr lang="zh-CN" altLang="en-US"/>
            </a:p>
          </p:txBody>
        </p:sp>
        <p:sp>
          <p:nvSpPr>
            <p:cNvPr id="334" name="path 334"/>
            <p:cNvSpPr/>
            <p:nvPr/>
          </p:nvSpPr>
          <p:spPr>
            <a:xfrm>
              <a:off x="0" y="1073048"/>
              <a:ext cx="4441012" cy="2929686"/>
            </a:xfrm>
            <a:custGeom>
              <a:avLst/>
              <a:gdLst/>
              <a:ahLst/>
              <a:cxnLst/>
              <a:rect l="0" t="0" r="0" b="0"/>
              <a:pathLst>
                <a:path w="6993" h="4613">
                  <a:moveTo>
                    <a:pt x="222" y="4391"/>
                  </a:moveTo>
                  <a:cubicBezTo>
                    <a:pt x="0" y="4170"/>
                    <a:pt x="0" y="3811"/>
                    <a:pt x="222" y="3590"/>
                  </a:cubicBezTo>
                  <a:lnTo>
                    <a:pt x="1904" y="1907"/>
                  </a:lnTo>
                  <a:cubicBezTo>
                    <a:pt x="2125" y="1686"/>
                    <a:pt x="2484" y="1686"/>
                    <a:pt x="2706" y="1907"/>
                  </a:cubicBezTo>
                  <a:cubicBezTo>
                    <a:pt x="2927" y="2128"/>
                    <a:pt x="2927" y="2487"/>
                    <a:pt x="2706" y="2709"/>
                  </a:cubicBezTo>
                  <a:lnTo>
                    <a:pt x="1023" y="4391"/>
                  </a:lnTo>
                  <a:cubicBezTo>
                    <a:pt x="801" y="4613"/>
                    <a:pt x="442" y="4613"/>
                    <a:pt x="222" y="4391"/>
                  </a:cubicBezTo>
                </a:path>
                <a:path w="6993" h="4613">
                  <a:moveTo>
                    <a:pt x="4287" y="2706"/>
                  </a:moveTo>
                  <a:cubicBezTo>
                    <a:pt x="4066" y="2484"/>
                    <a:pt x="4066" y="2125"/>
                    <a:pt x="4287" y="1905"/>
                  </a:cubicBezTo>
                  <a:lnTo>
                    <a:pt x="5970" y="220"/>
                  </a:lnTo>
                  <a:cubicBezTo>
                    <a:pt x="6191" y="0"/>
                    <a:pt x="6550" y="0"/>
                    <a:pt x="6772" y="221"/>
                  </a:cubicBezTo>
                  <a:cubicBezTo>
                    <a:pt x="6993" y="442"/>
                    <a:pt x="6993" y="801"/>
                    <a:pt x="6771" y="1022"/>
                  </a:cubicBezTo>
                  <a:lnTo>
                    <a:pt x="5089" y="2706"/>
                  </a:lnTo>
                  <a:cubicBezTo>
                    <a:pt x="4867" y="2927"/>
                    <a:pt x="4509" y="2927"/>
                    <a:pt x="4287" y="2706"/>
                  </a:cubicBezTo>
                </a:path>
              </a:pathLst>
            </a:custGeom>
            <a:solidFill>
              <a:srgbClr val="6084CB">
                <a:alpha val="100000"/>
              </a:srgbClr>
            </a:solidFill>
            <a:ln w="0" cap="flat">
              <a:noFill/>
              <a:prstDash val="solid"/>
              <a:miter lim="0"/>
            </a:ln>
          </p:spPr>
          <p:txBody>
            <a:bodyPr rtlCol="0"/>
            <a:lstStyle/>
            <a:p>
              <a:pPr algn="ctr"/>
              <a:endParaRPr lang="zh-CN" altLang="en-US"/>
            </a:p>
          </p:txBody>
        </p:sp>
        <p:sp>
          <p:nvSpPr>
            <p:cNvPr id="336" name="path 336"/>
            <p:cNvSpPr/>
            <p:nvPr/>
          </p:nvSpPr>
          <p:spPr>
            <a:xfrm>
              <a:off x="3684422" y="1105687"/>
              <a:ext cx="2231415" cy="720039"/>
            </a:xfrm>
            <a:custGeom>
              <a:avLst/>
              <a:gdLst/>
              <a:ahLst/>
              <a:cxnLst/>
              <a:rect l="0" t="0" r="0" b="0"/>
              <a:pathLst>
                <a:path w="3514" h="1133">
                  <a:moveTo>
                    <a:pt x="0" y="567"/>
                  </a:moveTo>
                  <a:cubicBezTo>
                    <a:pt x="0" y="253"/>
                    <a:pt x="253" y="0"/>
                    <a:pt x="566" y="1"/>
                  </a:cubicBezTo>
                  <a:lnTo>
                    <a:pt x="2947" y="1"/>
                  </a:lnTo>
                  <a:cubicBezTo>
                    <a:pt x="3260" y="0"/>
                    <a:pt x="3514" y="253"/>
                    <a:pt x="3514" y="566"/>
                  </a:cubicBezTo>
                  <a:cubicBezTo>
                    <a:pt x="3514" y="880"/>
                    <a:pt x="3260" y="1133"/>
                    <a:pt x="2947" y="1133"/>
                  </a:cubicBezTo>
                  <a:lnTo>
                    <a:pt x="566" y="1133"/>
                  </a:lnTo>
                  <a:cubicBezTo>
                    <a:pt x="253" y="1133"/>
                    <a:pt x="0" y="880"/>
                    <a:pt x="0" y="567"/>
                  </a:cubicBezTo>
                </a:path>
              </a:pathLst>
            </a:custGeom>
            <a:solidFill>
              <a:srgbClr val="5B9BD5">
                <a:alpha val="100000"/>
              </a:srgbClr>
            </a:solidFill>
            <a:ln w="0" cap="flat">
              <a:noFill/>
              <a:prstDash val="solid"/>
              <a:miter lim="0"/>
            </a:ln>
          </p:spPr>
          <p:txBody>
            <a:bodyPr rtlCol="0"/>
            <a:lstStyle/>
            <a:p>
              <a:pPr algn="ctr"/>
              <a:endParaRPr lang="zh-CN" altLang="en-US"/>
            </a:p>
          </p:txBody>
        </p:sp>
      </p:grpSp>
      <p:sp>
        <p:nvSpPr>
          <p:cNvPr id="338" name="textbox 338"/>
          <p:cNvSpPr/>
          <p:nvPr/>
        </p:nvSpPr>
        <p:spPr>
          <a:xfrm>
            <a:off x="5073027" y="4818431"/>
            <a:ext cx="2005329" cy="1355725"/>
          </a:xfrm>
          <a:prstGeom prst="rect">
            <a:avLst/>
          </a:prstGeom>
          <a:noFill/>
          <a:ln w="0" cap="flat">
            <a:noFill/>
            <a:prstDash val="solid"/>
            <a:miter lim="0"/>
          </a:ln>
        </p:spPr>
        <p:txBody>
          <a:bodyPr vert="horz" wrap="square" lIns="0" tIns="0" rIns="0" bIns="0"/>
          <a:lstStyle/>
          <a:p>
            <a:pPr algn="l" rtl="0" eaLnBrk="0">
              <a:lnSpc>
                <a:spcPct val="77000"/>
              </a:lnSpc>
            </a:pPr>
            <a:endParaRPr sz="100" dirty="0">
              <a:latin typeface="Arial" panose="020B0604020202020204"/>
              <a:ea typeface="Arial" panose="020B0604020202020204"/>
              <a:cs typeface="Arial" panose="020B0604020202020204"/>
            </a:endParaRPr>
          </a:p>
          <a:p>
            <a:pPr marL="17145" algn="l" rtl="0" eaLnBrk="0">
              <a:lnSpc>
                <a:spcPct val="96000"/>
              </a:lnSpc>
            </a:pPr>
            <a:r>
              <a:rPr sz="1700" b="1" kern="0" spc="80" dirty="0">
                <a:solidFill>
                  <a:srgbClr val="262626">
                    <a:alpha val="100000"/>
                  </a:srgbClr>
                </a:solidFill>
                <a:latin typeface="微软雅黑"/>
                <a:ea typeface="微软雅黑"/>
                <a:cs typeface="微软雅黑"/>
              </a:rPr>
              <a:t>故障响应</a:t>
            </a:r>
            <a:endParaRPr sz="1700" dirty="0">
              <a:latin typeface="微软雅黑"/>
              <a:ea typeface="微软雅黑"/>
              <a:cs typeface="微软雅黑"/>
            </a:endParaRPr>
          </a:p>
          <a:p>
            <a:pPr marL="12700" algn="l" rtl="0" eaLnBrk="0">
              <a:lnSpc>
                <a:spcPct val="91000"/>
              </a:lnSpc>
              <a:spcBef>
                <a:spcPts val="730"/>
              </a:spcBef>
            </a:pPr>
            <a:r>
              <a:rPr sz="1200" kern="0" spc="-20" dirty="0">
                <a:solidFill>
                  <a:srgbClr val="262626">
                    <a:alpha val="100000"/>
                  </a:srgbClr>
                </a:solidFill>
                <a:latin typeface="微软雅黑"/>
                <a:ea typeface="微软雅黑"/>
                <a:cs typeface="微软雅黑"/>
              </a:rPr>
              <a:t>对故障即时响应</a:t>
            </a:r>
            <a:r>
              <a:rPr sz="1200" kern="0" spc="-130" dirty="0">
                <a:solidFill>
                  <a:srgbClr val="262626">
                    <a:alpha val="100000"/>
                  </a:srgbClr>
                </a:solidFill>
                <a:latin typeface="微软雅黑"/>
                <a:ea typeface="微软雅黑"/>
                <a:cs typeface="微软雅黑"/>
              </a:rPr>
              <a:t> </a:t>
            </a:r>
            <a:r>
              <a:rPr sz="1200" kern="0" spc="-20" dirty="0">
                <a:solidFill>
                  <a:srgbClr val="262626">
                    <a:alpha val="100000"/>
                  </a:srgbClr>
                </a:solidFill>
                <a:latin typeface="微软雅黑"/>
                <a:ea typeface="微软雅黑"/>
                <a:cs typeface="微软雅黑"/>
              </a:rPr>
              <a:t>，提供电话、</a:t>
            </a:r>
            <a:endParaRPr sz="1200" dirty="0">
              <a:latin typeface="微软雅黑"/>
              <a:ea typeface="微软雅黑"/>
              <a:cs typeface="微软雅黑"/>
            </a:endParaRPr>
          </a:p>
          <a:p>
            <a:pPr marL="20320" algn="l" rtl="0" eaLnBrk="0">
              <a:lnSpc>
                <a:spcPct val="91000"/>
              </a:lnSpc>
              <a:spcBef>
                <a:spcPts val="850"/>
              </a:spcBef>
            </a:pPr>
            <a:r>
              <a:rPr sz="1200" kern="0" spc="-10" dirty="0">
                <a:solidFill>
                  <a:srgbClr val="262626">
                    <a:alpha val="100000"/>
                  </a:srgbClr>
                </a:solidFill>
                <a:latin typeface="微软雅黑"/>
                <a:ea typeface="微软雅黑"/>
                <a:cs typeface="微软雅黑"/>
              </a:rPr>
              <a:t>电传、电子邮件等形式的远程</a:t>
            </a:r>
            <a:endParaRPr sz="1200" dirty="0">
              <a:latin typeface="微软雅黑"/>
              <a:ea typeface="微软雅黑"/>
              <a:cs typeface="微软雅黑"/>
            </a:endParaRPr>
          </a:p>
          <a:p>
            <a:pPr marL="12700" indent="-635" algn="l" rtl="0" eaLnBrk="0">
              <a:lnSpc>
                <a:spcPct val="140000"/>
              </a:lnSpc>
              <a:spcBef>
                <a:spcPts val="290"/>
              </a:spcBef>
            </a:pPr>
            <a:r>
              <a:rPr sz="1200" kern="0" spc="-20" dirty="0">
                <a:solidFill>
                  <a:srgbClr val="262626">
                    <a:alpha val="100000"/>
                  </a:srgbClr>
                </a:solidFill>
                <a:latin typeface="微软雅黑"/>
                <a:ea typeface="微软雅黑"/>
                <a:cs typeface="微软雅黑"/>
              </a:rPr>
              <a:t>技术服务</a:t>
            </a:r>
            <a:r>
              <a:rPr sz="1200" kern="0" spc="-130" dirty="0">
                <a:solidFill>
                  <a:srgbClr val="262626">
                    <a:alpha val="100000"/>
                  </a:srgbClr>
                </a:solidFill>
                <a:latin typeface="微软雅黑"/>
                <a:ea typeface="微软雅黑"/>
                <a:cs typeface="微软雅黑"/>
              </a:rPr>
              <a:t> </a:t>
            </a:r>
            <a:r>
              <a:rPr sz="1200" kern="0" spc="-20" dirty="0">
                <a:solidFill>
                  <a:srgbClr val="262626">
                    <a:alpha val="100000"/>
                  </a:srgbClr>
                </a:solidFill>
                <a:latin typeface="微软雅黑"/>
                <a:ea typeface="微软雅黑"/>
                <a:cs typeface="微软雅黑"/>
              </a:rPr>
              <a:t>，故障响应时间不超</a:t>
            </a:r>
            <a:r>
              <a:rPr sz="1200" kern="0" spc="0" dirty="0">
                <a:solidFill>
                  <a:srgbClr val="262626">
                    <a:alpha val="100000"/>
                  </a:srgbClr>
                </a:solidFill>
                <a:latin typeface="微软雅黑"/>
                <a:ea typeface="微软雅黑"/>
                <a:cs typeface="微软雅黑"/>
              </a:rPr>
              <a:t> </a:t>
            </a:r>
            <a:r>
              <a:rPr sz="1200" kern="0" spc="-10" dirty="0">
                <a:solidFill>
                  <a:srgbClr val="262626">
                    <a:alpha val="100000"/>
                  </a:srgbClr>
                </a:solidFill>
                <a:latin typeface="微软雅黑"/>
                <a:ea typeface="微软雅黑"/>
                <a:cs typeface="微软雅黑"/>
              </a:rPr>
              <a:t>过2小时。</a:t>
            </a:r>
            <a:endParaRPr sz="1200" dirty="0">
              <a:latin typeface="微软雅黑"/>
              <a:ea typeface="微软雅黑"/>
              <a:cs typeface="微软雅黑"/>
            </a:endParaRPr>
          </a:p>
        </p:txBody>
      </p:sp>
      <p:sp>
        <p:nvSpPr>
          <p:cNvPr id="340" name="textbox 340"/>
          <p:cNvSpPr/>
          <p:nvPr/>
        </p:nvSpPr>
        <p:spPr>
          <a:xfrm>
            <a:off x="9647046" y="1804835"/>
            <a:ext cx="1821179" cy="1377950"/>
          </a:xfrm>
          <a:prstGeom prst="rect">
            <a:avLst/>
          </a:prstGeom>
          <a:noFill/>
          <a:ln w="0" cap="flat">
            <a:noFill/>
            <a:prstDash val="solid"/>
            <a:miter lim="0"/>
          </a:ln>
        </p:spPr>
        <p:txBody>
          <a:bodyPr vert="horz" wrap="square" lIns="0" tIns="0" rIns="0" bIns="0"/>
          <a:lstStyle/>
          <a:p>
            <a:pPr algn="l" rtl="0" eaLnBrk="0">
              <a:lnSpc>
                <a:spcPct val="92000"/>
              </a:lnSpc>
            </a:pPr>
            <a:endParaRPr sz="100" dirty="0">
              <a:latin typeface="Arial" panose="020B0604020202020204"/>
              <a:ea typeface="Arial" panose="020B0604020202020204"/>
              <a:cs typeface="Arial" panose="020B0604020202020204"/>
            </a:endParaRPr>
          </a:p>
          <a:p>
            <a:pPr marL="14605" algn="l" rtl="0" eaLnBrk="0">
              <a:lnSpc>
                <a:spcPct val="95000"/>
              </a:lnSpc>
            </a:pPr>
            <a:r>
              <a:rPr sz="1700" b="1" kern="0" spc="90" dirty="0">
                <a:solidFill>
                  <a:srgbClr val="262626">
                    <a:alpha val="100000"/>
                  </a:srgbClr>
                </a:solidFill>
                <a:latin typeface="微软雅黑"/>
                <a:ea typeface="微软雅黑"/>
                <a:cs typeface="微软雅黑"/>
              </a:rPr>
              <a:t>定期巡查</a:t>
            </a:r>
            <a:endParaRPr sz="1700" dirty="0">
              <a:latin typeface="微软雅黑"/>
              <a:ea typeface="微软雅黑"/>
              <a:cs typeface="微软雅黑"/>
            </a:endParaRPr>
          </a:p>
          <a:p>
            <a:pPr marL="12700" algn="l" rtl="0" eaLnBrk="0">
              <a:lnSpc>
                <a:spcPct val="144000"/>
              </a:lnSpc>
              <a:spcBef>
                <a:spcPts val="320"/>
              </a:spcBef>
            </a:pPr>
            <a:r>
              <a:rPr sz="1200" kern="0" spc="-10" dirty="0">
                <a:solidFill>
                  <a:srgbClr val="262626">
                    <a:alpha val="100000"/>
                  </a:srgbClr>
                </a:solidFill>
                <a:latin typeface="微软雅黑"/>
                <a:ea typeface="微软雅黑"/>
                <a:cs typeface="微软雅黑"/>
              </a:rPr>
              <a:t>对用户采用专人定期巡查</a:t>
            </a:r>
            <a:r>
              <a:rPr sz="1200" kern="0" spc="10" dirty="0">
                <a:solidFill>
                  <a:srgbClr val="262626">
                    <a:alpha val="100000"/>
                  </a:srgbClr>
                </a:solidFill>
                <a:latin typeface="微软雅黑"/>
                <a:ea typeface="微软雅黑"/>
                <a:cs typeface="微软雅黑"/>
              </a:rPr>
              <a:t>    </a:t>
            </a:r>
            <a:r>
              <a:rPr sz="1200" kern="0" spc="-20" dirty="0">
                <a:solidFill>
                  <a:srgbClr val="262626">
                    <a:alpha val="100000"/>
                  </a:srgbClr>
                </a:solidFill>
                <a:latin typeface="微软雅黑"/>
                <a:ea typeface="微软雅黑"/>
                <a:cs typeface="微软雅黑"/>
              </a:rPr>
              <a:t>方式</a:t>
            </a:r>
            <a:r>
              <a:rPr sz="1200" kern="0" spc="-170" dirty="0">
                <a:solidFill>
                  <a:srgbClr val="262626">
                    <a:alpha val="100000"/>
                  </a:srgbClr>
                </a:solidFill>
                <a:latin typeface="微软雅黑"/>
                <a:ea typeface="微软雅黑"/>
                <a:cs typeface="微软雅黑"/>
              </a:rPr>
              <a:t> </a:t>
            </a:r>
            <a:r>
              <a:rPr sz="1200" kern="0" spc="-20" dirty="0">
                <a:solidFill>
                  <a:srgbClr val="262626">
                    <a:alpha val="100000"/>
                  </a:srgbClr>
                </a:solidFill>
                <a:latin typeface="微软雅黑"/>
                <a:ea typeface="微软雅黑"/>
                <a:cs typeface="微软雅黑"/>
              </a:rPr>
              <a:t>，调查工程实施和维</a:t>
            </a:r>
            <a:r>
              <a:rPr sz="1200" kern="0" spc="0" dirty="0">
                <a:solidFill>
                  <a:srgbClr val="262626">
                    <a:alpha val="100000"/>
                  </a:srgbClr>
                </a:solidFill>
                <a:latin typeface="微软雅黑"/>
                <a:ea typeface="微软雅黑"/>
                <a:cs typeface="微软雅黑"/>
              </a:rPr>
              <a:t>    </a:t>
            </a:r>
            <a:r>
              <a:rPr sz="1200" kern="0" spc="-20" dirty="0">
                <a:solidFill>
                  <a:srgbClr val="262626">
                    <a:alpha val="100000"/>
                  </a:srgbClr>
                </a:solidFill>
                <a:latin typeface="微软雅黑"/>
                <a:ea typeface="微软雅黑"/>
                <a:cs typeface="微软雅黑"/>
              </a:rPr>
              <a:t>护情况</a:t>
            </a:r>
            <a:r>
              <a:rPr sz="1200" kern="0" spc="-170" dirty="0">
                <a:solidFill>
                  <a:srgbClr val="262626">
                    <a:alpha val="100000"/>
                  </a:srgbClr>
                </a:solidFill>
                <a:latin typeface="微软雅黑"/>
                <a:ea typeface="微软雅黑"/>
                <a:cs typeface="微软雅黑"/>
              </a:rPr>
              <a:t> </a:t>
            </a:r>
            <a:r>
              <a:rPr sz="1200" kern="0" spc="-20" dirty="0">
                <a:solidFill>
                  <a:srgbClr val="262626">
                    <a:alpha val="100000"/>
                  </a:srgbClr>
                </a:solidFill>
                <a:latin typeface="微软雅黑"/>
                <a:ea typeface="微软雅黑"/>
                <a:cs typeface="微软雅黑"/>
              </a:rPr>
              <a:t>，听取用户意见，</a:t>
            </a:r>
            <a:endParaRPr sz="1200" dirty="0">
              <a:latin typeface="微软雅黑"/>
              <a:ea typeface="微软雅黑"/>
              <a:cs typeface="微软雅黑"/>
            </a:endParaRPr>
          </a:p>
          <a:p>
            <a:pPr algn="l" rtl="0" eaLnBrk="0">
              <a:lnSpc>
                <a:spcPct val="101000"/>
              </a:lnSpc>
            </a:pPr>
            <a:endParaRPr sz="700" dirty="0">
              <a:latin typeface="Arial" panose="020B0604020202020204"/>
              <a:ea typeface="Arial" panose="020B0604020202020204"/>
              <a:cs typeface="Arial" panose="020B0604020202020204"/>
            </a:endParaRPr>
          </a:p>
          <a:p>
            <a:pPr algn="r" rtl="0" eaLnBrk="0">
              <a:lnSpc>
                <a:spcPct val="91000"/>
              </a:lnSpc>
              <a:spcBef>
                <a:spcPts val="0"/>
              </a:spcBef>
            </a:pPr>
            <a:r>
              <a:rPr sz="1200" kern="0" spc="-70" dirty="0">
                <a:solidFill>
                  <a:srgbClr val="262626">
                    <a:alpha val="100000"/>
                  </a:srgbClr>
                </a:solidFill>
                <a:latin typeface="微软雅黑"/>
                <a:ea typeface="微软雅黑"/>
                <a:cs typeface="微软雅黑"/>
              </a:rPr>
              <a:t>现场解决用户存在的问</a:t>
            </a:r>
            <a:r>
              <a:rPr sz="1200" kern="0" spc="-80" dirty="0">
                <a:solidFill>
                  <a:srgbClr val="262626">
                    <a:alpha val="100000"/>
                  </a:srgbClr>
                </a:solidFill>
                <a:latin typeface="微软雅黑"/>
                <a:ea typeface="微软雅黑"/>
                <a:cs typeface="微软雅黑"/>
              </a:rPr>
              <a:t>题。</a:t>
            </a:r>
            <a:endParaRPr sz="1200" dirty="0">
              <a:latin typeface="微软雅黑"/>
              <a:ea typeface="微软雅黑"/>
              <a:cs typeface="微软雅黑"/>
            </a:endParaRPr>
          </a:p>
        </p:txBody>
      </p:sp>
      <p:sp>
        <p:nvSpPr>
          <p:cNvPr id="342" name="textbox 342"/>
          <p:cNvSpPr/>
          <p:nvPr/>
        </p:nvSpPr>
        <p:spPr>
          <a:xfrm>
            <a:off x="689635" y="4888001"/>
            <a:ext cx="1701800" cy="1355089"/>
          </a:xfrm>
          <a:prstGeom prst="rect">
            <a:avLst/>
          </a:prstGeom>
          <a:noFill/>
          <a:ln w="0" cap="flat">
            <a:noFill/>
            <a:prstDash val="solid"/>
            <a:miter lim="0"/>
          </a:ln>
        </p:spPr>
        <p:txBody>
          <a:bodyPr vert="horz" wrap="square" lIns="0" tIns="0" rIns="0" bIns="0"/>
          <a:lstStyle/>
          <a:p>
            <a:pPr algn="l" rtl="0" eaLnBrk="0">
              <a:lnSpc>
                <a:spcPct val="88000"/>
              </a:lnSpc>
            </a:pPr>
            <a:endParaRPr sz="100" dirty="0">
              <a:latin typeface="Arial" panose="020B0604020202020204"/>
              <a:ea typeface="Arial" panose="020B0604020202020204"/>
              <a:cs typeface="Arial" panose="020B0604020202020204"/>
            </a:endParaRPr>
          </a:p>
          <a:p>
            <a:pPr algn="r" rtl="0" eaLnBrk="0">
              <a:lnSpc>
                <a:spcPct val="95000"/>
              </a:lnSpc>
            </a:pPr>
            <a:r>
              <a:rPr sz="1700" b="1" kern="0" spc="90" dirty="0">
                <a:solidFill>
                  <a:srgbClr val="262626">
                    <a:alpha val="100000"/>
                  </a:srgbClr>
                </a:solidFill>
                <a:latin typeface="微软雅黑"/>
                <a:ea typeface="微软雅黑"/>
                <a:cs typeface="微软雅黑"/>
              </a:rPr>
              <a:t>技术支持</a:t>
            </a:r>
            <a:endParaRPr sz="1700" dirty="0">
              <a:latin typeface="微软雅黑"/>
              <a:ea typeface="微软雅黑"/>
              <a:cs typeface="微软雅黑"/>
            </a:endParaRPr>
          </a:p>
          <a:p>
            <a:pPr marL="12700" indent="6985" algn="l" rtl="0" eaLnBrk="0">
              <a:lnSpc>
                <a:spcPct val="145000"/>
              </a:lnSpc>
              <a:spcBef>
                <a:spcPts val="170"/>
              </a:spcBef>
            </a:pPr>
            <a:r>
              <a:rPr sz="1200" kern="0" spc="-10" dirty="0">
                <a:solidFill>
                  <a:srgbClr val="262626">
                    <a:alpha val="100000"/>
                  </a:srgbClr>
                </a:solidFill>
                <a:latin typeface="微软雅黑"/>
                <a:ea typeface="微软雅黑"/>
                <a:cs typeface="微软雅黑"/>
              </a:rPr>
              <a:t>随时免费提供电话技术支</a:t>
            </a:r>
            <a:r>
              <a:rPr sz="1200" kern="0" spc="20" dirty="0">
                <a:solidFill>
                  <a:srgbClr val="262626">
                    <a:alpha val="100000"/>
                  </a:srgbClr>
                </a:solidFill>
                <a:latin typeface="微软雅黑"/>
                <a:ea typeface="微软雅黑"/>
                <a:cs typeface="微软雅黑"/>
              </a:rPr>
              <a:t> </a:t>
            </a:r>
            <a:r>
              <a:rPr sz="1200" kern="0" spc="-20" dirty="0">
                <a:solidFill>
                  <a:srgbClr val="262626">
                    <a:alpha val="100000"/>
                  </a:srgbClr>
                </a:solidFill>
                <a:latin typeface="微软雅黑"/>
                <a:ea typeface="微软雅黑"/>
                <a:cs typeface="微软雅黑"/>
              </a:rPr>
              <a:t>持服务</a:t>
            </a:r>
            <a:r>
              <a:rPr sz="1200" kern="0" spc="-170" dirty="0">
                <a:solidFill>
                  <a:srgbClr val="262626">
                    <a:alpha val="100000"/>
                  </a:srgbClr>
                </a:solidFill>
                <a:latin typeface="微软雅黑"/>
                <a:ea typeface="微软雅黑"/>
                <a:cs typeface="微软雅黑"/>
              </a:rPr>
              <a:t> </a:t>
            </a:r>
            <a:r>
              <a:rPr sz="1200" kern="0" spc="-20" dirty="0">
                <a:solidFill>
                  <a:srgbClr val="262626">
                    <a:alpha val="100000"/>
                  </a:srgbClr>
                </a:solidFill>
                <a:latin typeface="微软雅黑"/>
                <a:ea typeface="微软雅黑"/>
                <a:cs typeface="微软雅黑"/>
              </a:rPr>
              <a:t>，解答用户在使用</a:t>
            </a:r>
            <a:r>
              <a:rPr sz="1200" kern="0" spc="0" dirty="0">
                <a:solidFill>
                  <a:srgbClr val="262626">
                    <a:alpha val="100000"/>
                  </a:srgbClr>
                </a:solidFill>
                <a:latin typeface="微软雅黑"/>
                <a:ea typeface="微软雅黑"/>
                <a:cs typeface="微软雅黑"/>
              </a:rPr>
              <a:t> </a:t>
            </a:r>
            <a:r>
              <a:rPr sz="1200" kern="0" spc="-20" dirty="0">
                <a:solidFill>
                  <a:srgbClr val="262626">
                    <a:alpha val="100000"/>
                  </a:srgbClr>
                </a:solidFill>
                <a:latin typeface="微软雅黑"/>
                <a:ea typeface="微软雅黑"/>
                <a:cs typeface="微软雅黑"/>
              </a:rPr>
              <a:t>中遇到的问题</a:t>
            </a:r>
            <a:r>
              <a:rPr sz="1200" kern="0" spc="-170" dirty="0">
                <a:solidFill>
                  <a:srgbClr val="262626">
                    <a:alpha val="100000"/>
                  </a:srgbClr>
                </a:solidFill>
                <a:latin typeface="微软雅黑"/>
                <a:ea typeface="微软雅黑"/>
                <a:cs typeface="微软雅黑"/>
              </a:rPr>
              <a:t> </a:t>
            </a:r>
            <a:r>
              <a:rPr sz="1200" kern="0" spc="-20" dirty="0">
                <a:solidFill>
                  <a:srgbClr val="262626">
                    <a:alpha val="100000"/>
                  </a:srgbClr>
                </a:solidFill>
                <a:latin typeface="微软雅黑"/>
                <a:ea typeface="微软雅黑"/>
                <a:cs typeface="微软雅黑"/>
              </a:rPr>
              <a:t>，及时提出</a:t>
            </a:r>
            <a:r>
              <a:rPr sz="1200" kern="0" spc="0" dirty="0">
                <a:solidFill>
                  <a:srgbClr val="262626">
                    <a:alpha val="100000"/>
                  </a:srgbClr>
                </a:solidFill>
                <a:latin typeface="微软雅黑"/>
                <a:ea typeface="微软雅黑"/>
                <a:cs typeface="微软雅黑"/>
              </a:rPr>
              <a:t> </a:t>
            </a:r>
            <a:r>
              <a:rPr sz="1200" kern="0" spc="-10" dirty="0">
                <a:solidFill>
                  <a:srgbClr val="262626">
                    <a:alpha val="100000"/>
                  </a:srgbClr>
                </a:solidFill>
                <a:latin typeface="微软雅黑"/>
                <a:ea typeface="微软雅黑"/>
                <a:cs typeface="微软雅黑"/>
              </a:rPr>
              <a:t>解决问题的建议和方法</a:t>
            </a:r>
            <a:endParaRPr sz="1200" dirty="0">
              <a:latin typeface="微软雅黑"/>
              <a:ea typeface="微软雅黑"/>
              <a:cs typeface="微软雅黑"/>
            </a:endParaRPr>
          </a:p>
        </p:txBody>
      </p:sp>
      <p:sp>
        <p:nvSpPr>
          <p:cNvPr id="344" name="textbox 344"/>
          <p:cNvSpPr/>
          <p:nvPr/>
        </p:nvSpPr>
        <p:spPr>
          <a:xfrm>
            <a:off x="4713770" y="1663713"/>
            <a:ext cx="2129789" cy="1081405"/>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algn="r" rtl="0" eaLnBrk="0">
              <a:lnSpc>
                <a:spcPct val="96000"/>
              </a:lnSpc>
            </a:pPr>
            <a:r>
              <a:rPr sz="1700" b="1" kern="0" spc="80" dirty="0">
                <a:solidFill>
                  <a:srgbClr val="262626">
                    <a:alpha val="100000"/>
                  </a:srgbClr>
                </a:solidFill>
                <a:latin typeface="微软雅黑"/>
                <a:ea typeface="微软雅黑"/>
                <a:cs typeface="微软雅黑"/>
              </a:rPr>
              <a:t>用户培训</a:t>
            </a:r>
            <a:endParaRPr sz="1700" dirty="0">
              <a:latin typeface="微软雅黑"/>
              <a:ea typeface="微软雅黑"/>
              <a:cs typeface="微软雅黑"/>
            </a:endParaRPr>
          </a:p>
          <a:p>
            <a:pPr marL="12700" algn="l" rtl="0" eaLnBrk="0">
              <a:lnSpc>
                <a:spcPct val="91000"/>
              </a:lnSpc>
              <a:spcBef>
                <a:spcPts val="730"/>
              </a:spcBef>
            </a:pPr>
            <a:r>
              <a:rPr sz="1200" kern="0" spc="0" dirty="0">
                <a:solidFill>
                  <a:srgbClr val="262626">
                    <a:alpha val="100000"/>
                  </a:srgbClr>
                </a:solidFill>
                <a:latin typeface="微软雅黑"/>
                <a:ea typeface="微软雅黑"/>
                <a:cs typeface="微软雅黑"/>
              </a:rPr>
              <a:t>安排专人对产品日常</a:t>
            </a:r>
            <a:r>
              <a:rPr sz="1200" kern="0" spc="-10" dirty="0">
                <a:solidFill>
                  <a:srgbClr val="262626">
                    <a:alpha val="100000"/>
                  </a:srgbClr>
                </a:solidFill>
                <a:latin typeface="微软雅黑"/>
                <a:ea typeface="微软雅黑"/>
                <a:cs typeface="微软雅黑"/>
              </a:rPr>
              <a:t>使用进行</a:t>
            </a:r>
            <a:endParaRPr sz="1200" dirty="0">
              <a:latin typeface="微软雅黑"/>
              <a:ea typeface="微软雅黑"/>
              <a:cs typeface="微软雅黑"/>
            </a:endParaRPr>
          </a:p>
          <a:p>
            <a:pPr marL="12700" algn="l" rtl="0" eaLnBrk="0">
              <a:lnSpc>
                <a:spcPct val="91000"/>
              </a:lnSpc>
              <a:spcBef>
                <a:spcPts val="850"/>
              </a:spcBef>
            </a:pPr>
            <a:r>
              <a:rPr sz="1200" kern="0" spc="-20" dirty="0">
                <a:solidFill>
                  <a:srgbClr val="262626">
                    <a:alpha val="100000"/>
                  </a:srgbClr>
                </a:solidFill>
                <a:latin typeface="微软雅黑"/>
                <a:ea typeface="微软雅黑"/>
                <a:cs typeface="微软雅黑"/>
              </a:rPr>
              <a:t>培训</a:t>
            </a:r>
            <a:r>
              <a:rPr sz="1200" kern="0" spc="-130" dirty="0">
                <a:solidFill>
                  <a:srgbClr val="262626">
                    <a:alpha val="100000"/>
                  </a:srgbClr>
                </a:solidFill>
                <a:latin typeface="微软雅黑"/>
                <a:ea typeface="微软雅黑"/>
                <a:cs typeface="微软雅黑"/>
              </a:rPr>
              <a:t> </a:t>
            </a:r>
            <a:r>
              <a:rPr sz="1200" kern="0" spc="-20" dirty="0">
                <a:solidFill>
                  <a:srgbClr val="262626">
                    <a:alpha val="100000"/>
                  </a:srgbClr>
                </a:solidFill>
                <a:latin typeface="微软雅黑"/>
                <a:ea typeface="微软雅黑"/>
                <a:cs typeface="微软雅黑"/>
              </a:rPr>
              <a:t>，并确保使用者正常操作</a:t>
            </a:r>
            <a:endParaRPr sz="1200" dirty="0">
              <a:latin typeface="微软雅黑"/>
              <a:ea typeface="微软雅黑"/>
              <a:cs typeface="微软雅黑"/>
            </a:endParaRPr>
          </a:p>
          <a:p>
            <a:pPr algn="l" rtl="0" eaLnBrk="0">
              <a:lnSpc>
                <a:spcPct val="101000"/>
              </a:lnSpc>
            </a:pPr>
            <a:endParaRPr sz="700" dirty="0">
              <a:latin typeface="Arial" panose="020B0604020202020204"/>
              <a:ea typeface="Arial" panose="020B0604020202020204"/>
              <a:cs typeface="Arial" panose="020B0604020202020204"/>
            </a:endParaRPr>
          </a:p>
          <a:p>
            <a:pPr marL="12700" algn="l" rtl="0" eaLnBrk="0">
              <a:lnSpc>
                <a:spcPct val="91000"/>
              </a:lnSpc>
              <a:spcBef>
                <a:spcPts val="0"/>
              </a:spcBef>
            </a:pPr>
            <a:r>
              <a:rPr sz="1200" kern="0" spc="-10" dirty="0">
                <a:solidFill>
                  <a:srgbClr val="262626">
                    <a:alpha val="100000"/>
                  </a:srgbClr>
                </a:solidFill>
                <a:latin typeface="微软雅黑"/>
                <a:ea typeface="微软雅黑"/>
                <a:cs typeface="微软雅黑"/>
              </a:rPr>
              <a:t>产品。</a:t>
            </a:r>
            <a:endParaRPr sz="1200" dirty="0">
              <a:latin typeface="微软雅黑"/>
              <a:ea typeface="微软雅黑"/>
              <a:cs typeface="微软雅黑"/>
            </a:endParaRPr>
          </a:p>
        </p:txBody>
      </p:sp>
      <p:sp>
        <p:nvSpPr>
          <p:cNvPr id="346" name="textbox 346"/>
          <p:cNvSpPr/>
          <p:nvPr/>
        </p:nvSpPr>
        <p:spPr>
          <a:xfrm>
            <a:off x="7664831" y="3862158"/>
            <a:ext cx="2005329" cy="1104264"/>
          </a:xfrm>
          <a:prstGeom prst="rect">
            <a:avLst/>
          </a:prstGeom>
          <a:noFill/>
          <a:ln w="0" cap="flat">
            <a:noFill/>
            <a:prstDash val="solid"/>
            <a:miter lim="0"/>
          </a:ln>
        </p:spPr>
        <p:txBody>
          <a:bodyPr vert="horz" wrap="square" lIns="0" tIns="0" rIns="0" bIns="0"/>
          <a:lstStyle/>
          <a:p>
            <a:pPr algn="l" rtl="0" eaLnBrk="0">
              <a:lnSpc>
                <a:spcPct val="78000"/>
              </a:lnSpc>
            </a:pPr>
            <a:endParaRPr sz="100" dirty="0">
              <a:latin typeface="Arial" panose="020B0604020202020204"/>
              <a:ea typeface="Arial" panose="020B0604020202020204"/>
              <a:cs typeface="Arial" panose="020B0604020202020204"/>
            </a:endParaRPr>
          </a:p>
          <a:p>
            <a:pPr marL="14605" algn="l" rtl="0" eaLnBrk="0">
              <a:lnSpc>
                <a:spcPct val="96000"/>
              </a:lnSpc>
            </a:pPr>
            <a:r>
              <a:rPr sz="1700" b="1" kern="0" spc="90" dirty="0">
                <a:solidFill>
                  <a:srgbClr val="262626">
                    <a:alpha val="100000"/>
                  </a:srgbClr>
                </a:solidFill>
                <a:latin typeface="微软雅黑"/>
                <a:ea typeface="微软雅黑"/>
                <a:cs typeface="微软雅黑"/>
              </a:rPr>
              <a:t>软件升级</a:t>
            </a:r>
            <a:endParaRPr sz="1700" dirty="0">
              <a:latin typeface="微软雅黑"/>
              <a:ea typeface="微软雅黑"/>
              <a:cs typeface="微软雅黑"/>
            </a:endParaRPr>
          </a:p>
          <a:p>
            <a:pPr marL="23495" algn="l" rtl="0" eaLnBrk="0">
              <a:lnSpc>
                <a:spcPct val="91000"/>
              </a:lnSpc>
              <a:spcBef>
                <a:spcPts val="910"/>
              </a:spcBef>
            </a:pPr>
            <a:r>
              <a:rPr sz="1200" kern="0" spc="-10" dirty="0">
                <a:solidFill>
                  <a:srgbClr val="262626">
                    <a:alpha val="100000"/>
                  </a:srgbClr>
                </a:solidFill>
                <a:latin typeface="微软雅黑"/>
                <a:ea typeface="微软雅黑"/>
                <a:cs typeface="微软雅黑"/>
              </a:rPr>
              <a:t>网络设备提供的软件如有升级</a:t>
            </a:r>
            <a:endParaRPr sz="1200" dirty="0">
              <a:latin typeface="微软雅黑"/>
              <a:ea typeface="微软雅黑"/>
              <a:cs typeface="微软雅黑"/>
            </a:endParaRPr>
          </a:p>
          <a:p>
            <a:pPr marL="13970" algn="l" rtl="0" eaLnBrk="0">
              <a:lnSpc>
                <a:spcPct val="91000"/>
              </a:lnSpc>
              <a:spcBef>
                <a:spcPts val="850"/>
              </a:spcBef>
            </a:pPr>
            <a:r>
              <a:rPr sz="1200" kern="0" spc="-20" dirty="0">
                <a:solidFill>
                  <a:srgbClr val="262626">
                    <a:alpha val="100000"/>
                  </a:srgbClr>
                </a:solidFill>
                <a:latin typeface="微软雅黑"/>
                <a:ea typeface="微软雅黑"/>
                <a:cs typeface="微软雅黑"/>
              </a:rPr>
              <a:t>需求</a:t>
            </a:r>
            <a:r>
              <a:rPr sz="1200" kern="0" spc="-140" dirty="0">
                <a:solidFill>
                  <a:srgbClr val="262626">
                    <a:alpha val="100000"/>
                  </a:srgbClr>
                </a:solidFill>
                <a:latin typeface="微软雅黑"/>
                <a:ea typeface="微软雅黑"/>
                <a:cs typeface="微软雅黑"/>
              </a:rPr>
              <a:t> </a:t>
            </a:r>
            <a:r>
              <a:rPr sz="1200" kern="0" spc="-20" dirty="0">
                <a:solidFill>
                  <a:srgbClr val="262626">
                    <a:alpha val="100000"/>
                  </a:srgbClr>
                </a:solidFill>
                <a:latin typeface="微软雅黑"/>
                <a:ea typeface="微软雅黑"/>
                <a:cs typeface="微软雅黑"/>
              </a:rPr>
              <a:t>，在维护期内均免费为客</a:t>
            </a:r>
            <a:endParaRPr sz="1200" dirty="0">
              <a:latin typeface="微软雅黑"/>
              <a:ea typeface="微软雅黑"/>
              <a:cs typeface="微软雅黑"/>
            </a:endParaRPr>
          </a:p>
          <a:p>
            <a:pPr algn="l" rtl="0" eaLnBrk="0">
              <a:lnSpc>
                <a:spcPct val="101000"/>
              </a:lnSpc>
            </a:pPr>
            <a:endParaRPr sz="700" dirty="0">
              <a:latin typeface="Arial" panose="020B0604020202020204"/>
              <a:ea typeface="Arial" panose="020B0604020202020204"/>
              <a:cs typeface="Arial" panose="020B0604020202020204"/>
            </a:endParaRPr>
          </a:p>
          <a:p>
            <a:pPr marL="12700" algn="l" rtl="0" eaLnBrk="0">
              <a:lnSpc>
                <a:spcPct val="91000"/>
              </a:lnSpc>
              <a:spcBef>
                <a:spcPts val="0"/>
              </a:spcBef>
            </a:pPr>
            <a:r>
              <a:rPr sz="1200" kern="0" spc="-10" dirty="0">
                <a:solidFill>
                  <a:srgbClr val="262626">
                    <a:alpha val="100000"/>
                  </a:srgbClr>
                </a:solidFill>
                <a:latin typeface="微软雅黑"/>
                <a:ea typeface="微软雅黑"/>
                <a:cs typeface="微软雅黑"/>
              </a:rPr>
              <a:t>户进行软件升级</a:t>
            </a:r>
            <a:endParaRPr sz="1200" dirty="0">
              <a:latin typeface="微软雅黑"/>
              <a:ea typeface="微软雅黑"/>
              <a:cs typeface="微软雅黑"/>
            </a:endParaRPr>
          </a:p>
        </p:txBody>
      </p:sp>
      <p:sp>
        <p:nvSpPr>
          <p:cNvPr id="348" name="textbox 348"/>
          <p:cNvSpPr/>
          <p:nvPr/>
        </p:nvSpPr>
        <p:spPr>
          <a:xfrm>
            <a:off x="2138933" y="2684564"/>
            <a:ext cx="2130425" cy="806450"/>
          </a:xfrm>
          <a:prstGeom prst="rect">
            <a:avLst/>
          </a:prstGeom>
          <a:noFill/>
          <a:ln w="0" cap="flat">
            <a:noFill/>
            <a:prstDash val="solid"/>
            <a:miter lim="0"/>
          </a:ln>
        </p:spPr>
        <p:txBody>
          <a:bodyPr vert="horz" wrap="square" lIns="0" tIns="0" rIns="0" bIns="0"/>
          <a:lstStyle/>
          <a:p>
            <a:pPr algn="l" rtl="0" eaLnBrk="0">
              <a:lnSpc>
                <a:spcPct val="91000"/>
              </a:lnSpc>
            </a:pPr>
            <a:endParaRPr sz="100" dirty="0">
              <a:latin typeface="Arial" panose="020B0604020202020204"/>
              <a:ea typeface="Arial" panose="020B0604020202020204"/>
              <a:cs typeface="Arial" panose="020B0604020202020204"/>
            </a:endParaRPr>
          </a:p>
          <a:p>
            <a:pPr algn="r" rtl="0" eaLnBrk="0">
              <a:lnSpc>
                <a:spcPct val="95000"/>
              </a:lnSpc>
            </a:pPr>
            <a:r>
              <a:rPr sz="1700" b="1" kern="0" spc="90" dirty="0">
                <a:solidFill>
                  <a:srgbClr val="262626">
                    <a:alpha val="100000"/>
                  </a:srgbClr>
                </a:solidFill>
                <a:latin typeface="微软雅黑"/>
                <a:ea typeface="微软雅黑"/>
                <a:cs typeface="微软雅黑"/>
              </a:rPr>
              <a:t>设备维护</a:t>
            </a:r>
            <a:endParaRPr sz="1700" dirty="0">
              <a:latin typeface="微软雅黑"/>
              <a:ea typeface="微软雅黑"/>
              <a:cs typeface="微软雅黑"/>
            </a:endParaRPr>
          </a:p>
          <a:p>
            <a:pPr marL="12700" algn="l" rtl="0" eaLnBrk="0">
              <a:lnSpc>
                <a:spcPct val="91000"/>
              </a:lnSpc>
              <a:spcBef>
                <a:spcPts val="730"/>
              </a:spcBef>
            </a:pPr>
            <a:r>
              <a:rPr sz="1200" kern="0" spc="-20" dirty="0">
                <a:solidFill>
                  <a:srgbClr val="262626">
                    <a:alpha val="100000"/>
                  </a:srgbClr>
                </a:solidFill>
                <a:latin typeface="微软雅黑"/>
                <a:ea typeface="微软雅黑"/>
                <a:cs typeface="微软雅黑"/>
              </a:rPr>
              <a:t>在质保期内</a:t>
            </a:r>
            <a:r>
              <a:rPr sz="1200" kern="0" spc="-130" dirty="0">
                <a:solidFill>
                  <a:srgbClr val="262626">
                    <a:alpha val="100000"/>
                  </a:srgbClr>
                </a:solidFill>
                <a:latin typeface="微软雅黑"/>
                <a:ea typeface="微软雅黑"/>
                <a:cs typeface="微软雅黑"/>
              </a:rPr>
              <a:t> </a:t>
            </a:r>
            <a:r>
              <a:rPr sz="1200" kern="0" spc="-20" dirty="0">
                <a:solidFill>
                  <a:srgbClr val="262626">
                    <a:alpha val="100000"/>
                  </a:srgbClr>
                </a:solidFill>
                <a:latin typeface="微软雅黑"/>
                <a:ea typeface="微软雅黑"/>
                <a:cs typeface="微软雅黑"/>
              </a:rPr>
              <a:t>，提供免费设备维</a:t>
            </a:r>
            <a:endParaRPr sz="1200" dirty="0">
              <a:latin typeface="微软雅黑"/>
              <a:ea typeface="微软雅黑"/>
              <a:cs typeface="微软雅黑"/>
            </a:endParaRPr>
          </a:p>
          <a:p>
            <a:pPr algn="l" rtl="0" eaLnBrk="0">
              <a:lnSpc>
                <a:spcPct val="101000"/>
              </a:lnSpc>
            </a:pPr>
            <a:endParaRPr sz="700" dirty="0">
              <a:latin typeface="Arial" panose="020B0604020202020204"/>
              <a:ea typeface="Arial" panose="020B0604020202020204"/>
              <a:cs typeface="Arial" panose="020B0604020202020204"/>
            </a:endParaRPr>
          </a:p>
          <a:p>
            <a:pPr marL="12700" algn="l" rtl="0" eaLnBrk="0">
              <a:lnSpc>
                <a:spcPct val="91000"/>
              </a:lnSpc>
              <a:spcBef>
                <a:spcPts val="0"/>
              </a:spcBef>
            </a:pPr>
            <a:r>
              <a:rPr sz="1200" kern="0" spc="-20" dirty="0">
                <a:solidFill>
                  <a:srgbClr val="262626">
                    <a:alpha val="100000"/>
                  </a:srgbClr>
                </a:solidFill>
                <a:latin typeface="微软雅黑"/>
                <a:ea typeface="微软雅黑"/>
                <a:cs typeface="微软雅黑"/>
              </a:rPr>
              <a:t>护服务</a:t>
            </a:r>
            <a:r>
              <a:rPr sz="1200" kern="0" spc="-130" dirty="0">
                <a:solidFill>
                  <a:srgbClr val="262626">
                    <a:alpha val="100000"/>
                  </a:srgbClr>
                </a:solidFill>
                <a:latin typeface="微软雅黑"/>
                <a:ea typeface="微软雅黑"/>
                <a:cs typeface="微软雅黑"/>
              </a:rPr>
              <a:t> </a:t>
            </a:r>
            <a:r>
              <a:rPr sz="1200" kern="0" spc="-20" dirty="0">
                <a:solidFill>
                  <a:srgbClr val="262626">
                    <a:alpha val="100000"/>
                  </a:srgbClr>
                </a:solidFill>
                <a:latin typeface="微软雅黑"/>
                <a:ea typeface="微软雅黑"/>
                <a:cs typeface="微软雅黑"/>
              </a:rPr>
              <a:t>，确保设备运行正常。</a:t>
            </a:r>
            <a:endParaRPr sz="1200" dirty="0">
              <a:latin typeface="微软雅黑"/>
              <a:ea typeface="微软雅黑"/>
              <a:cs typeface="微软雅黑"/>
            </a:endParaRPr>
          </a:p>
        </p:txBody>
      </p:sp>
      <p:sp>
        <p:nvSpPr>
          <p:cNvPr id="350" name="textbox 350"/>
          <p:cNvSpPr/>
          <p:nvPr/>
        </p:nvSpPr>
        <p:spPr>
          <a:xfrm>
            <a:off x="458828" y="406889"/>
            <a:ext cx="2157095" cy="613409"/>
          </a:xfrm>
          <a:prstGeom prst="rect">
            <a:avLst/>
          </a:prstGeom>
          <a:noFill/>
          <a:ln w="0" cap="flat">
            <a:noFill/>
            <a:prstDash val="solid"/>
            <a:miter lim="0"/>
          </a:ln>
        </p:spPr>
        <p:txBody>
          <a:bodyPr vert="horz" wrap="square" lIns="0" tIns="0" rIns="0" bIns="0"/>
          <a:lstStyle/>
          <a:p>
            <a:pPr algn="l" rtl="0" eaLnBrk="0">
              <a:lnSpc>
                <a:spcPct val="107000"/>
              </a:lnSpc>
            </a:pPr>
            <a:endParaRPr sz="700" dirty="0">
              <a:latin typeface="Arial" panose="020B0604020202020204"/>
              <a:ea typeface="Arial" panose="020B0604020202020204"/>
              <a:cs typeface="Arial" panose="020B0604020202020204"/>
            </a:endParaRPr>
          </a:p>
          <a:p>
            <a:pPr marL="564515" algn="l" rtl="0" eaLnBrk="0">
              <a:lnSpc>
                <a:spcPct val="94000"/>
              </a:lnSpc>
              <a:spcBef>
                <a:spcPts val="0"/>
              </a:spcBef>
              <a:tabLst>
                <a:tab pos="727075" algn="l"/>
              </a:tabLst>
            </a:pPr>
            <a:r>
              <a:rPr sz="2700" kern="0" spc="0" dirty="0">
                <a:solidFill>
                  <a:srgbClr val="000000">
                    <a:alpha val="100000"/>
                  </a:srgbClr>
                </a:solidFill>
                <a:latin typeface="微软雅黑"/>
                <a:ea typeface="微软雅黑"/>
                <a:cs typeface="微软雅黑"/>
              </a:rPr>
              <a:t>	</a:t>
            </a:r>
            <a:r>
              <a:rPr sz="2700" b="1" kern="0" spc="80" dirty="0">
                <a:solidFill>
                  <a:srgbClr val="000000">
                    <a:alpha val="100000"/>
                  </a:srgbClr>
                </a:solidFill>
                <a:latin typeface="微软雅黑"/>
                <a:ea typeface="微软雅黑"/>
                <a:cs typeface="微软雅黑"/>
              </a:rPr>
              <a:t>服务内容</a:t>
            </a:r>
            <a:endParaRPr sz="2700" dirty="0">
              <a:latin typeface="微软雅黑"/>
              <a:ea typeface="微软雅黑"/>
              <a:cs typeface="微软雅黑"/>
            </a:endParaRPr>
          </a:p>
        </p:txBody>
      </p:sp>
      <p:sp>
        <p:nvSpPr>
          <p:cNvPr id="352" name="path 352"/>
          <p:cNvSpPr/>
          <p:nvPr/>
        </p:nvSpPr>
        <p:spPr>
          <a:xfrm>
            <a:off x="471528" y="419589"/>
            <a:ext cx="551934" cy="551938"/>
          </a:xfrm>
          <a:custGeom>
            <a:avLst/>
            <a:gdLst/>
            <a:ahLst/>
            <a:cxnLst/>
            <a:rect l="0" t="0" r="0" b="0"/>
            <a:pathLst>
              <a:path w="869" h="869">
                <a:moveTo>
                  <a:pt x="356" y="42"/>
                </a:moveTo>
                <a:cubicBezTo>
                  <a:pt x="399" y="0"/>
                  <a:pt x="469" y="0"/>
                  <a:pt x="512" y="42"/>
                </a:cubicBezTo>
                <a:lnTo>
                  <a:pt x="827" y="356"/>
                </a:lnTo>
                <a:cubicBezTo>
                  <a:pt x="869" y="399"/>
                  <a:pt x="869" y="469"/>
                  <a:pt x="827" y="512"/>
                </a:cubicBezTo>
                <a:lnTo>
                  <a:pt x="512" y="827"/>
                </a:lnTo>
                <a:cubicBezTo>
                  <a:pt x="469" y="869"/>
                  <a:pt x="399" y="869"/>
                  <a:pt x="356" y="827"/>
                </a:cubicBezTo>
                <a:lnTo>
                  <a:pt x="42" y="512"/>
                </a:lnTo>
                <a:cubicBezTo>
                  <a:pt x="0" y="469"/>
                  <a:pt x="0" y="399"/>
                  <a:pt x="42" y="356"/>
                </a:cubicBezTo>
                <a:lnTo>
                  <a:pt x="356" y="42"/>
                </a:lnTo>
              </a:path>
            </a:pathLst>
          </a:custGeom>
          <a:solidFill>
            <a:srgbClr val="6084CB">
              <a:alpha val="100000"/>
            </a:srgbClr>
          </a:solidFill>
          <a:ln w="0" cap="flat">
            <a:noFill/>
            <a:prstDash val="solid"/>
            <a:miter lim="0"/>
          </a:ln>
        </p:spPr>
        <p:txBody>
          <a:bodyPr rtlCol="0"/>
          <a:lstStyle/>
          <a:p>
            <a:pPr algn="ctr"/>
            <a:endParaRPr lang="zh-CN" altLang="en-US"/>
          </a:p>
        </p:txBody>
      </p:sp>
      <p:grpSp>
        <p:nvGrpSpPr>
          <p:cNvPr id="30" name="group 30"/>
          <p:cNvGrpSpPr/>
          <p:nvPr/>
        </p:nvGrpSpPr>
        <p:grpSpPr>
          <a:xfrm rot="21600000">
            <a:off x="6249923" y="2891663"/>
            <a:ext cx="496823" cy="496290"/>
            <a:chOff x="0" y="0"/>
            <a:chExt cx="496823" cy="496290"/>
          </a:xfrm>
        </p:grpSpPr>
        <p:sp>
          <p:nvSpPr>
            <p:cNvPr id="354" name="path 354"/>
            <p:cNvSpPr/>
            <p:nvPr/>
          </p:nvSpPr>
          <p:spPr>
            <a:xfrm>
              <a:off x="0" y="0"/>
              <a:ext cx="496823" cy="496290"/>
            </a:xfrm>
            <a:custGeom>
              <a:avLst/>
              <a:gdLst/>
              <a:ahLst/>
              <a:cxnLst/>
              <a:rect l="0" t="0" r="0" b="0"/>
              <a:pathLst>
                <a:path w="782" h="781">
                  <a:moveTo>
                    <a:pt x="0" y="390"/>
                  </a:moveTo>
                  <a:cubicBezTo>
                    <a:pt x="1" y="174"/>
                    <a:pt x="175" y="0"/>
                    <a:pt x="391" y="0"/>
                  </a:cubicBezTo>
                  <a:cubicBezTo>
                    <a:pt x="607" y="0"/>
                    <a:pt x="782" y="174"/>
                    <a:pt x="782" y="390"/>
                  </a:cubicBezTo>
                  <a:cubicBezTo>
                    <a:pt x="782" y="606"/>
                    <a:pt x="607" y="781"/>
                    <a:pt x="391" y="781"/>
                  </a:cubicBezTo>
                  <a:cubicBezTo>
                    <a:pt x="175" y="781"/>
                    <a:pt x="1" y="606"/>
                    <a:pt x="0" y="390"/>
                  </a:cubicBezTo>
                </a:path>
              </a:pathLst>
            </a:custGeom>
            <a:solidFill>
              <a:srgbClr val="FFFFFF">
                <a:alpha val="100000"/>
              </a:srgbClr>
            </a:solidFill>
            <a:ln w="0" cap="flat">
              <a:noFill/>
              <a:prstDash val="solid"/>
              <a:miter lim="0"/>
            </a:ln>
          </p:spPr>
          <p:txBody>
            <a:bodyPr rtlCol="0"/>
            <a:lstStyle/>
            <a:p>
              <a:pPr algn="ctr"/>
              <a:endParaRPr lang="zh-CN" altLang="en-US"/>
            </a:p>
          </p:txBody>
        </p:sp>
        <p:sp>
          <p:nvSpPr>
            <p:cNvPr id="356" name="textbox 356"/>
            <p:cNvSpPr/>
            <p:nvPr/>
          </p:nvSpPr>
          <p:spPr>
            <a:xfrm>
              <a:off x="-12700" y="-12700"/>
              <a:ext cx="522605" cy="574040"/>
            </a:xfrm>
            <a:prstGeom prst="rect">
              <a:avLst/>
            </a:prstGeom>
            <a:noFill/>
            <a:ln w="0" cap="flat">
              <a:noFill/>
              <a:prstDash val="solid"/>
              <a:miter lim="0"/>
            </a:ln>
          </p:spPr>
          <p:txBody>
            <a:bodyPr vert="horz" wrap="square" lIns="0" tIns="0" rIns="0" bIns="0"/>
            <a:lstStyle/>
            <a:p>
              <a:pPr algn="l" rtl="0" eaLnBrk="0">
                <a:lnSpc>
                  <a:spcPct val="112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36525" algn="l" rtl="0" eaLnBrk="0">
                <a:lnSpc>
                  <a:spcPct val="83000"/>
                </a:lnSpc>
              </a:pPr>
              <a:r>
                <a:rPr sz="1800" kern="0" spc="-10" dirty="0">
                  <a:solidFill>
                    <a:srgbClr val="595959">
                      <a:alpha val="100000"/>
                    </a:srgbClr>
                  </a:solidFill>
                  <a:latin typeface="Arial" panose="020B0604020202020204"/>
                  <a:ea typeface="Arial" panose="020B0604020202020204"/>
                  <a:cs typeface="Arial" panose="020B0604020202020204"/>
                </a:rPr>
                <a:t>04</a:t>
              </a:r>
              <a:endParaRPr sz="1800" dirty="0">
                <a:latin typeface="Arial" panose="020B0604020202020204"/>
                <a:ea typeface="Arial" panose="020B0604020202020204"/>
                <a:cs typeface="Arial" panose="020B0604020202020204"/>
              </a:endParaRPr>
            </a:p>
          </p:txBody>
        </p:sp>
      </p:grpSp>
      <p:grpSp>
        <p:nvGrpSpPr>
          <p:cNvPr id="32" name="group 32"/>
          <p:cNvGrpSpPr/>
          <p:nvPr/>
        </p:nvGrpSpPr>
        <p:grpSpPr>
          <a:xfrm rot="21600000">
            <a:off x="7760207" y="2889402"/>
            <a:ext cx="496544" cy="496290"/>
            <a:chOff x="0" y="0"/>
            <a:chExt cx="496544" cy="496290"/>
          </a:xfrm>
        </p:grpSpPr>
        <p:sp>
          <p:nvSpPr>
            <p:cNvPr id="358" name="path 358"/>
            <p:cNvSpPr/>
            <p:nvPr/>
          </p:nvSpPr>
          <p:spPr>
            <a:xfrm>
              <a:off x="0" y="0"/>
              <a:ext cx="496544" cy="496290"/>
            </a:xfrm>
            <a:custGeom>
              <a:avLst/>
              <a:gdLst/>
              <a:ahLst/>
              <a:cxnLst/>
              <a:rect l="0" t="0" r="0" b="0"/>
              <a:pathLst>
                <a:path w="781" h="781">
                  <a:moveTo>
                    <a:pt x="0" y="391"/>
                  </a:moveTo>
                  <a:cubicBezTo>
                    <a:pt x="0" y="174"/>
                    <a:pt x="175" y="0"/>
                    <a:pt x="391" y="0"/>
                  </a:cubicBezTo>
                  <a:cubicBezTo>
                    <a:pt x="607" y="0"/>
                    <a:pt x="781" y="174"/>
                    <a:pt x="781" y="390"/>
                  </a:cubicBezTo>
                  <a:cubicBezTo>
                    <a:pt x="781" y="606"/>
                    <a:pt x="607" y="781"/>
                    <a:pt x="391" y="781"/>
                  </a:cubicBezTo>
                  <a:cubicBezTo>
                    <a:pt x="175" y="781"/>
                    <a:pt x="0" y="606"/>
                    <a:pt x="0" y="391"/>
                  </a:cubicBezTo>
                </a:path>
              </a:pathLst>
            </a:custGeom>
            <a:solidFill>
              <a:srgbClr val="FFFFFF">
                <a:alpha val="100000"/>
              </a:srgbClr>
            </a:solidFill>
            <a:ln w="0" cap="flat">
              <a:noFill/>
              <a:prstDash val="solid"/>
              <a:miter lim="0"/>
            </a:ln>
          </p:spPr>
          <p:txBody>
            <a:bodyPr rtlCol="0"/>
            <a:lstStyle/>
            <a:p>
              <a:pPr algn="ctr"/>
              <a:endParaRPr lang="zh-CN" altLang="en-US"/>
            </a:p>
          </p:txBody>
        </p:sp>
        <p:sp>
          <p:nvSpPr>
            <p:cNvPr id="360" name="textbox 360"/>
            <p:cNvSpPr/>
            <p:nvPr/>
          </p:nvSpPr>
          <p:spPr>
            <a:xfrm>
              <a:off x="-12700" y="-12700"/>
              <a:ext cx="521969" cy="574040"/>
            </a:xfrm>
            <a:prstGeom prst="rect">
              <a:avLst/>
            </a:prstGeom>
            <a:noFill/>
            <a:ln w="0" cap="flat">
              <a:noFill/>
              <a:prstDash val="solid"/>
              <a:miter lim="0"/>
            </a:ln>
          </p:spPr>
          <p:txBody>
            <a:bodyPr vert="horz" wrap="square" lIns="0" tIns="0" rIns="0" bIns="0"/>
            <a:lstStyle/>
            <a:p>
              <a:pPr algn="l" rtl="0" eaLnBrk="0">
                <a:lnSpc>
                  <a:spcPct val="114000"/>
                </a:lnSpc>
              </a:pPr>
              <a:endParaRPr sz="1000" dirty="0">
                <a:latin typeface="Arial" panose="020B0604020202020204"/>
                <a:ea typeface="Arial" panose="020B0604020202020204"/>
                <a:cs typeface="Arial" panose="020B0604020202020204"/>
              </a:endParaRPr>
            </a:p>
            <a:p>
              <a:pPr marL="135890" algn="l" rtl="0" eaLnBrk="0">
                <a:lnSpc>
                  <a:spcPct val="83000"/>
                </a:lnSpc>
                <a:spcBef>
                  <a:spcPts val="5"/>
                </a:spcBef>
              </a:pPr>
              <a:r>
                <a:rPr sz="1800" kern="0" spc="-10" dirty="0">
                  <a:solidFill>
                    <a:srgbClr val="595959">
                      <a:alpha val="100000"/>
                    </a:srgbClr>
                  </a:solidFill>
                  <a:latin typeface="Arial" panose="020B0604020202020204"/>
                  <a:ea typeface="Arial" panose="020B0604020202020204"/>
                  <a:cs typeface="Arial" panose="020B0604020202020204"/>
                </a:rPr>
                <a:t>05</a:t>
              </a:r>
              <a:endParaRPr sz="1800" dirty="0">
                <a:latin typeface="Arial" panose="020B0604020202020204"/>
                <a:ea typeface="Arial" panose="020B0604020202020204"/>
                <a:cs typeface="Arial" panose="020B0604020202020204"/>
              </a:endParaRPr>
            </a:p>
          </p:txBody>
        </p:sp>
      </p:grpSp>
      <p:grpSp>
        <p:nvGrpSpPr>
          <p:cNvPr id="34" name="group 34"/>
          <p:cNvGrpSpPr/>
          <p:nvPr/>
        </p:nvGrpSpPr>
        <p:grpSpPr>
          <a:xfrm rot="21600000">
            <a:off x="3668267" y="3961040"/>
            <a:ext cx="496468" cy="496291"/>
            <a:chOff x="0" y="0"/>
            <a:chExt cx="496468" cy="496291"/>
          </a:xfrm>
        </p:grpSpPr>
        <p:sp>
          <p:nvSpPr>
            <p:cNvPr id="362" name="path 362"/>
            <p:cNvSpPr/>
            <p:nvPr/>
          </p:nvSpPr>
          <p:spPr>
            <a:xfrm>
              <a:off x="0" y="0"/>
              <a:ext cx="496468" cy="496291"/>
            </a:xfrm>
            <a:custGeom>
              <a:avLst/>
              <a:gdLst/>
              <a:ahLst/>
              <a:cxnLst/>
              <a:rect l="0" t="0" r="0" b="0"/>
              <a:pathLst>
                <a:path w="781" h="781">
                  <a:moveTo>
                    <a:pt x="0" y="390"/>
                  </a:moveTo>
                  <a:cubicBezTo>
                    <a:pt x="0" y="174"/>
                    <a:pt x="175" y="0"/>
                    <a:pt x="391" y="0"/>
                  </a:cubicBezTo>
                  <a:cubicBezTo>
                    <a:pt x="606" y="0"/>
                    <a:pt x="781" y="174"/>
                    <a:pt x="781" y="390"/>
                  </a:cubicBezTo>
                  <a:cubicBezTo>
                    <a:pt x="781" y="606"/>
                    <a:pt x="606" y="781"/>
                    <a:pt x="391" y="781"/>
                  </a:cubicBezTo>
                  <a:cubicBezTo>
                    <a:pt x="175" y="781"/>
                    <a:pt x="0" y="606"/>
                    <a:pt x="0" y="390"/>
                  </a:cubicBezTo>
                </a:path>
              </a:pathLst>
            </a:custGeom>
            <a:solidFill>
              <a:srgbClr val="FFFFFF">
                <a:alpha val="100000"/>
              </a:srgbClr>
            </a:solidFill>
            <a:ln w="0" cap="flat">
              <a:noFill/>
              <a:prstDash val="solid"/>
              <a:miter lim="0"/>
            </a:ln>
          </p:spPr>
          <p:txBody>
            <a:bodyPr rtlCol="0"/>
            <a:lstStyle/>
            <a:p>
              <a:pPr algn="ctr"/>
              <a:endParaRPr lang="zh-CN" altLang="en-US"/>
            </a:p>
          </p:txBody>
        </p:sp>
        <p:sp>
          <p:nvSpPr>
            <p:cNvPr id="364" name="textbox 364"/>
            <p:cNvSpPr/>
            <p:nvPr/>
          </p:nvSpPr>
          <p:spPr>
            <a:xfrm>
              <a:off x="-12700" y="-12700"/>
              <a:ext cx="521969" cy="574040"/>
            </a:xfrm>
            <a:prstGeom prst="rect">
              <a:avLst/>
            </a:prstGeom>
            <a:noFill/>
            <a:ln w="0" cap="flat">
              <a:noFill/>
              <a:prstDash val="solid"/>
              <a:miter lim="0"/>
            </a:ln>
          </p:spPr>
          <p:txBody>
            <a:bodyPr vert="horz" wrap="square" lIns="0" tIns="0" rIns="0" bIns="0"/>
            <a:lstStyle/>
            <a:p>
              <a:pPr algn="l" rtl="0" eaLnBrk="0">
                <a:lnSpc>
                  <a:spcPct val="114000"/>
                </a:lnSpc>
              </a:pPr>
              <a:endParaRPr sz="1000" dirty="0">
                <a:latin typeface="Arial" panose="020B0604020202020204"/>
                <a:ea typeface="Arial" panose="020B0604020202020204"/>
                <a:cs typeface="Arial" panose="020B0604020202020204"/>
              </a:endParaRPr>
            </a:p>
            <a:p>
              <a:pPr marL="135255" algn="l" rtl="0" eaLnBrk="0">
                <a:lnSpc>
                  <a:spcPct val="83000"/>
                </a:lnSpc>
                <a:spcBef>
                  <a:spcPts val="5"/>
                </a:spcBef>
              </a:pPr>
              <a:r>
                <a:rPr sz="1800" kern="0" spc="-10" dirty="0">
                  <a:solidFill>
                    <a:srgbClr val="595959">
                      <a:alpha val="100000"/>
                    </a:srgbClr>
                  </a:solidFill>
                  <a:latin typeface="Arial" panose="020B0604020202020204"/>
                  <a:ea typeface="Arial" panose="020B0604020202020204"/>
                  <a:cs typeface="Arial" panose="020B0604020202020204"/>
                </a:rPr>
                <a:t>02</a:t>
              </a:r>
              <a:endParaRPr sz="1800" dirty="0">
                <a:latin typeface="Arial" panose="020B0604020202020204"/>
                <a:ea typeface="Arial" panose="020B0604020202020204"/>
                <a:cs typeface="Arial" panose="020B0604020202020204"/>
              </a:endParaRPr>
            </a:p>
          </p:txBody>
        </p:sp>
      </p:grpSp>
      <p:grpSp>
        <p:nvGrpSpPr>
          <p:cNvPr id="36" name="group 36"/>
          <p:cNvGrpSpPr/>
          <p:nvPr/>
        </p:nvGrpSpPr>
        <p:grpSpPr>
          <a:xfrm rot="21600000">
            <a:off x="5180075" y="3961040"/>
            <a:ext cx="496201" cy="496291"/>
            <a:chOff x="0" y="0"/>
            <a:chExt cx="496201" cy="496291"/>
          </a:xfrm>
        </p:grpSpPr>
        <p:sp>
          <p:nvSpPr>
            <p:cNvPr id="366" name="path 366"/>
            <p:cNvSpPr/>
            <p:nvPr/>
          </p:nvSpPr>
          <p:spPr>
            <a:xfrm>
              <a:off x="0" y="0"/>
              <a:ext cx="496201" cy="496291"/>
            </a:xfrm>
            <a:custGeom>
              <a:avLst/>
              <a:gdLst/>
              <a:ahLst/>
              <a:cxnLst/>
              <a:rect l="0" t="0" r="0" b="0"/>
              <a:pathLst>
                <a:path w="781" h="781">
                  <a:moveTo>
                    <a:pt x="0" y="390"/>
                  </a:moveTo>
                  <a:cubicBezTo>
                    <a:pt x="0" y="174"/>
                    <a:pt x="175" y="0"/>
                    <a:pt x="390" y="0"/>
                  </a:cubicBezTo>
                  <a:cubicBezTo>
                    <a:pt x="606" y="0"/>
                    <a:pt x="781" y="174"/>
                    <a:pt x="781" y="390"/>
                  </a:cubicBezTo>
                  <a:cubicBezTo>
                    <a:pt x="781" y="606"/>
                    <a:pt x="606" y="781"/>
                    <a:pt x="390" y="781"/>
                  </a:cubicBezTo>
                  <a:cubicBezTo>
                    <a:pt x="175" y="781"/>
                    <a:pt x="0" y="606"/>
                    <a:pt x="0" y="390"/>
                  </a:cubicBezTo>
                </a:path>
              </a:pathLst>
            </a:custGeom>
            <a:solidFill>
              <a:srgbClr val="FFFFFF">
                <a:alpha val="100000"/>
              </a:srgbClr>
            </a:solidFill>
            <a:ln w="0" cap="flat">
              <a:noFill/>
              <a:prstDash val="solid"/>
              <a:miter lim="0"/>
            </a:ln>
          </p:spPr>
          <p:txBody>
            <a:bodyPr rtlCol="0"/>
            <a:lstStyle/>
            <a:p>
              <a:pPr algn="ctr"/>
              <a:endParaRPr lang="zh-CN" altLang="en-US"/>
            </a:p>
          </p:txBody>
        </p:sp>
        <p:sp>
          <p:nvSpPr>
            <p:cNvPr id="368" name="textbox 368"/>
            <p:cNvSpPr/>
            <p:nvPr/>
          </p:nvSpPr>
          <p:spPr>
            <a:xfrm>
              <a:off x="-12700" y="-12700"/>
              <a:ext cx="521969" cy="574040"/>
            </a:xfrm>
            <a:prstGeom prst="rect">
              <a:avLst/>
            </a:prstGeom>
            <a:noFill/>
            <a:ln w="0" cap="flat">
              <a:noFill/>
              <a:prstDash val="solid"/>
              <a:miter lim="0"/>
            </a:ln>
          </p:spPr>
          <p:txBody>
            <a:bodyPr vert="horz" wrap="square" lIns="0" tIns="0" rIns="0" bIns="0"/>
            <a:lstStyle/>
            <a:p>
              <a:pPr algn="l" rtl="0" eaLnBrk="0">
                <a:lnSpc>
                  <a:spcPct val="114000"/>
                </a:lnSpc>
              </a:pPr>
              <a:endParaRPr sz="1000" dirty="0">
                <a:latin typeface="Arial" panose="020B0604020202020204"/>
                <a:ea typeface="Arial" panose="020B0604020202020204"/>
                <a:cs typeface="Arial" panose="020B0604020202020204"/>
              </a:endParaRPr>
            </a:p>
            <a:p>
              <a:pPr marL="142875" algn="l" rtl="0" eaLnBrk="0">
                <a:lnSpc>
                  <a:spcPct val="83000"/>
                </a:lnSpc>
                <a:spcBef>
                  <a:spcPts val="5"/>
                </a:spcBef>
              </a:pPr>
              <a:r>
                <a:rPr sz="1800" kern="0" spc="-10" dirty="0">
                  <a:solidFill>
                    <a:srgbClr val="595959">
                      <a:alpha val="100000"/>
                    </a:srgbClr>
                  </a:solidFill>
                  <a:latin typeface="Arial" panose="020B0604020202020204"/>
                  <a:ea typeface="Arial" panose="020B0604020202020204"/>
                  <a:cs typeface="Arial" panose="020B0604020202020204"/>
                </a:rPr>
                <a:t>03</a:t>
              </a:r>
              <a:endParaRPr sz="1800" dirty="0">
                <a:latin typeface="Arial" panose="020B0604020202020204"/>
                <a:ea typeface="Arial" panose="020B0604020202020204"/>
                <a:cs typeface="Arial" panose="020B0604020202020204"/>
              </a:endParaRPr>
            </a:p>
          </p:txBody>
        </p:sp>
      </p:grpSp>
      <p:grpSp>
        <p:nvGrpSpPr>
          <p:cNvPr id="38" name="group 38"/>
          <p:cNvGrpSpPr/>
          <p:nvPr/>
        </p:nvGrpSpPr>
        <p:grpSpPr>
          <a:xfrm rot="21600000">
            <a:off x="8831097" y="1820024"/>
            <a:ext cx="496126" cy="496290"/>
            <a:chOff x="0" y="0"/>
            <a:chExt cx="496126" cy="496290"/>
          </a:xfrm>
        </p:grpSpPr>
        <p:sp>
          <p:nvSpPr>
            <p:cNvPr id="370" name="path 370"/>
            <p:cNvSpPr/>
            <p:nvPr/>
          </p:nvSpPr>
          <p:spPr>
            <a:xfrm>
              <a:off x="0" y="0"/>
              <a:ext cx="496126" cy="496290"/>
            </a:xfrm>
            <a:custGeom>
              <a:avLst/>
              <a:gdLst/>
              <a:ahLst/>
              <a:cxnLst/>
              <a:rect l="0" t="0" r="0" b="0"/>
              <a:pathLst>
                <a:path w="781" h="781">
                  <a:moveTo>
                    <a:pt x="0" y="390"/>
                  </a:moveTo>
                  <a:cubicBezTo>
                    <a:pt x="0" y="174"/>
                    <a:pt x="174" y="0"/>
                    <a:pt x="390" y="0"/>
                  </a:cubicBezTo>
                  <a:cubicBezTo>
                    <a:pt x="606" y="0"/>
                    <a:pt x="781" y="174"/>
                    <a:pt x="781" y="390"/>
                  </a:cubicBezTo>
                  <a:cubicBezTo>
                    <a:pt x="781" y="606"/>
                    <a:pt x="606" y="781"/>
                    <a:pt x="390" y="781"/>
                  </a:cubicBezTo>
                  <a:cubicBezTo>
                    <a:pt x="174" y="781"/>
                    <a:pt x="0" y="606"/>
                    <a:pt x="0" y="390"/>
                  </a:cubicBezTo>
                </a:path>
              </a:pathLst>
            </a:custGeom>
            <a:solidFill>
              <a:srgbClr val="FFFFFF">
                <a:alpha val="100000"/>
              </a:srgbClr>
            </a:solidFill>
            <a:ln w="0" cap="flat">
              <a:noFill/>
              <a:prstDash val="solid"/>
              <a:miter lim="0"/>
            </a:ln>
          </p:spPr>
          <p:txBody>
            <a:bodyPr rtlCol="0"/>
            <a:lstStyle/>
            <a:p>
              <a:pPr algn="ctr"/>
              <a:endParaRPr lang="zh-CN" altLang="en-US"/>
            </a:p>
          </p:txBody>
        </p:sp>
        <p:sp>
          <p:nvSpPr>
            <p:cNvPr id="372" name="textbox 372"/>
            <p:cNvSpPr/>
            <p:nvPr/>
          </p:nvSpPr>
          <p:spPr>
            <a:xfrm>
              <a:off x="-12700" y="-12700"/>
              <a:ext cx="521969" cy="574040"/>
            </a:xfrm>
            <a:prstGeom prst="rect">
              <a:avLst/>
            </a:prstGeom>
            <a:noFill/>
            <a:ln w="0" cap="flat">
              <a:noFill/>
              <a:prstDash val="solid"/>
              <a:miter lim="0"/>
            </a:ln>
          </p:spPr>
          <p:txBody>
            <a:bodyPr vert="horz" wrap="square" lIns="0" tIns="0" rIns="0" bIns="0"/>
            <a:lstStyle/>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0000"/>
                </a:lnSpc>
              </a:pPr>
              <a:endParaRPr sz="100" dirty="0">
                <a:latin typeface="Arial" panose="020B0604020202020204"/>
                <a:ea typeface="Arial" panose="020B0604020202020204"/>
                <a:cs typeface="Arial" panose="020B0604020202020204"/>
              </a:endParaRPr>
            </a:p>
            <a:p>
              <a:pPr marL="135890" algn="l" rtl="0" eaLnBrk="0">
                <a:lnSpc>
                  <a:spcPct val="83000"/>
                </a:lnSpc>
              </a:pPr>
              <a:r>
                <a:rPr sz="1800" kern="0" spc="-10" dirty="0">
                  <a:solidFill>
                    <a:srgbClr val="595959">
                      <a:alpha val="100000"/>
                    </a:srgbClr>
                  </a:solidFill>
                  <a:latin typeface="Arial" panose="020B0604020202020204"/>
                  <a:ea typeface="Arial" panose="020B0604020202020204"/>
                  <a:cs typeface="Arial" panose="020B0604020202020204"/>
                </a:rPr>
                <a:t>06</a:t>
              </a:r>
              <a:endParaRPr sz="1800" dirty="0">
                <a:latin typeface="Arial" panose="020B0604020202020204"/>
                <a:ea typeface="Arial" panose="020B0604020202020204"/>
                <a:cs typeface="Arial" panose="020B0604020202020204"/>
              </a:endParaRPr>
            </a:p>
          </p:txBody>
        </p:sp>
      </p:grpSp>
      <p:grpSp>
        <p:nvGrpSpPr>
          <p:cNvPr id="40" name="group 40"/>
          <p:cNvGrpSpPr/>
          <p:nvPr/>
        </p:nvGrpSpPr>
        <p:grpSpPr>
          <a:xfrm rot="21600000">
            <a:off x="2599728" y="5031549"/>
            <a:ext cx="496125" cy="496290"/>
            <a:chOff x="0" y="0"/>
            <a:chExt cx="496125" cy="496290"/>
          </a:xfrm>
        </p:grpSpPr>
        <p:sp>
          <p:nvSpPr>
            <p:cNvPr id="374" name="path 374"/>
            <p:cNvSpPr/>
            <p:nvPr/>
          </p:nvSpPr>
          <p:spPr>
            <a:xfrm>
              <a:off x="0" y="0"/>
              <a:ext cx="496125" cy="496290"/>
            </a:xfrm>
            <a:custGeom>
              <a:avLst/>
              <a:gdLst/>
              <a:ahLst/>
              <a:cxnLst/>
              <a:rect l="0" t="0" r="0" b="0"/>
              <a:pathLst>
                <a:path w="781" h="781">
                  <a:moveTo>
                    <a:pt x="0" y="389"/>
                  </a:moveTo>
                  <a:cubicBezTo>
                    <a:pt x="0" y="174"/>
                    <a:pt x="174" y="0"/>
                    <a:pt x="390" y="0"/>
                  </a:cubicBezTo>
                  <a:cubicBezTo>
                    <a:pt x="606" y="0"/>
                    <a:pt x="781" y="174"/>
                    <a:pt x="781" y="390"/>
                  </a:cubicBezTo>
                  <a:cubicBezTo>
                    <a:pt x="781" y="606"/>
                    <a:pt x="606" y="781"/>
                    <a:pt x="390" y="781"/>
                  </a:cubicBezTo>
                  <a:cubicBezTo>
                    <a:pt x="174" y="781"/>
                    <a:pt x="0" y="606"/>
                    <a:pt x="0" y="389"/>
                  </a:cubicBezTo>
                </a:path>
              </a:pathLst>
            </a:custGeom>
            <a:solidFill>
              <a:srgbClr val="FFFFFF">
                <a:alpha val="100000"/>
              </a:srgbClr>
            </a:solidFill>
            <a:ln w="0" cap="flat">
              <a:noFill/>
              <a:prstDash val="solid"/>
              <a:miter lim="0"/>
            </a:ln>
          </p:spPr>
          <p:txBody>
            <a:bodyPr rtlCol="0"/>
            <a:lstStyle/>
            <a:p>
              <a:pPr algn="ctr"/>
              <a:endParaRPr lang="zh-CN" altLang="en-US"/>
            </a:p>
          </p:txBody>
        </p:sp>
        <p:sp>
          <p:nvSpPr>
            <p:cNvPr id="376" name="textbox 376"/>
            <p:cNvSpPr/>
            <p:nvPr/>
          </p:nvSpPr>
          <p:spPr>
            <a:xfrm>
              <a:off x="-12700" y="-12700"/>
              <a:ext cx="521969" cy="574040"/>
            </a:xfrm>
            <a:prstGeom prst="rect">
              <a:avLst/>
            </a:prstGeom>
            <a:noFill/>
            <a:ln w="0" cap="flat">
              <a:noFill/>
              <a:prstDash val="solid"/>
              <a:miter lim="0"/>
            </a:ln>
          </p:spPr>
          <p:txBody>
            <a:bodyPr vert="horz" wrap="square" lIns="0" tIns="0" rIns="0" bIns="0"/>
            <a:lstStyle/>
            <a:p>
              <a:pPr algn="l" rtl="0" eaLnBrk="0">
                <a:lnSpc>
                  <a:spcPct val="114000"/>
                </a:lnSpc>
              </a:pPr>
              <a:endParaRPr sz="1000" dirty="0">
                <a:latin typeface="Arial" panose="020B0604020202020204"/>
                <a:ea typeface="Arial" panose="020B0604020202020204"/>
                <a:cs typeface="Arial" panose="020B0604020202020204"/>
              </a:endParaRPr>
            </a:p>
            <a:p>
              <a:pPr marL="135255" algn="l" rtl="0" eaLnBrk="0">
                <a:lnSpc>
                  <a:spcPct val="83000"/>
                </a:lnSpc>
                <a:spcBef>
                  <a:spcPts val="5"/>
                </a:spcBef>
              </a:pPr>
              <a:r>
                <a:rPr sz="1800" kern="0" spc="-10" dirty="0">
                  <a:solidFill>
                    <a:srgbClr val="595959">
                      <a:alpha val="100000"/>
                    </a:srgbClr>
                  </a:solidFill>
                  <a:latin typeface="Arial" panose="020B0604020202020204"/>
                  <a:ea typeface="Arial" panose="020B0604020202020204"/>
                  <a:cs typeface="Arial" panose="020B0604020202020204"/>
                </a:rPr>
                <a:t>01</a:t>
              </a:r>
              <a:endParaRPr sz="1800" dirty="0">
                <a:latin typeface="Arial" panose="020B0604020202020204"/>
                <a:ea typeface="Arial" panose="020B0604020202020204"/>
                <a:cs typeface="Arial" panose="020B0604020202020204"/>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2"/>
          <p:cNvSpPr/>
          <p:nvPr/>
        </p:nvSpPr>
        <p:spPr>
          <a:xfrm>
            <a:off x="0" y="277367"/>
            <a:ext cx="12192000" cy="4762500"/>
          </a:xfrm>
          <a:prstGeom prst="rect">
            <a:avLst/>
          </a:prstGeom>
          <a:solidFill>
            <a:srgbClr val="5E83CA">
              <a:alpha val="100000"/>
            </a:srgbClr>
          </a:solidFill>
          <a:ln w="0" cap="flat">
            <a:noFill/>
            <a:prstDash val="solid"/>
            <a:miter lim="0"/>
          </a:ln>
        </p:spPr>
        <p:txBody>
          <a:bodyPr rtlCol="0"/>
          <a:lstStyle/>
          <a:p>
            <a:pPr algn="ctr"/>
            <a:endParaRPr lang="zh-CN" altLang="en-US"/>
          </a:p>
        </p:txBody>
      </p:sp>
      <p:pic>
        <p:nvPicPr>
          <p:cNvPr id="4" name="picture 4"/>
          <p:cNvPicPr>
            <a:picLocks noChangeAspect="1"/>
          </p:cNvPicPr>
          <p:nvPr/>
        </p:nvPicPr>
        <p:blipFill>
          <a:blip r:embed="rId1"/>
          <a:srcRect b="14472"/>
          <a:stretch>
            <a:fillRect/>
          </a:stretch>
        </p:blipFill>
        <p:spPr>
          <a:xfrm rot="21600000">
            <a:off x="0" y="0"/>
            <a:ext cx="12192000" cy="5040000"/>
          </a:xfrm>
          <a:prstGeom prst="rect">
            <a:avLst/>
          </a:prstGeom>
        </p:spPr>
      </p:pic>
      <p:sp>
        <p:nvSpPr>
          <p:cNvPr id="8" name="textbox 8"/>
          <p:cNvSpPr/>
          <p:nvPr/>
        </p:nvSpPr>
        <p:spPr>
          <a:xfrm>
            <a:off x="1078230" y="4688840"/>
            <a:ext cx="6219190" cy="723900"/>
          </a:xfrm>
          <a:prstGeom prst="rect">
            <a:avLst/>
          </a:prstGeom>
          <a:noFill/>
          <a:ln w="0" cap="flat">
            <a:noFill/>
            <a:prstDash val="solid"/>
            <a:miter lim="0"/>
          </a:ln>
        </p:spPr>
        <p:txBody>
          <a:bodyPr vert="horz" wrap="square" lIns="0" tIns="0" rIns="0" bIns="0">
            <a:scene3d>
              <a:camera prst="orthographicFront"/>
              <a:lightRig rig="threePt" dir="t"/>
            </a:scene3d>
          </a:bodyPr>
          <a:lstStyle/>
          <a:p>
            <a:pPr algn="l" rtl="0" eaLnBrk="0">
              <a:lnSpc>
                <a:spcPct val="66000"/>
              </a:lnSpc>
            </a:pPr>
            <a:endParaRPr sz="100" dirty="0">
              <a:latin typeface="Arial" panose="020B0604020202020204"/>
              <a:ea typeface="Arial" panose="020B0604020202020204"/>
              <a:cs typeface="Arial" panose="020B0604020202020204"/>
            </a:endParaRPr>
          </a:p>
          <a:p>
            <a:pPr marL="1008380" indent="-995680" algn="ctr" rtl="0" eaLnBrk="0">
              <a:lnSpc>
                <a:spcPct val="100000"/>
              </a:lnSpc>
            </a:pPr>
            <a:r>
              <a:rPr sz="2300" i="1" dirty="0">
                <a:ln/>
                <a:solidFill>
                  <a:schemeClr val="accent1"/>
                </a:solidFill>
                <a:effectLst>
                  <a:outerShdw blurRad="38100" dist="25400" dir="5400000" algn="ctr" rotWithShape="0">
                    <a:srgbClr val="6E747A">
                      <a:alpha val="43000"/>
                      <a:alpha val="43000"/>
                    </a:srgbClr>
                  </a:outerShdw>
                </a:effectLst>
                <a:latin typeface="Helvetica Oblique" charset="0"/>
                <a:ea typeface="Arial" panose="020B0604020202020204"/>
                <a:cs typeface="Helvetica Oblique" charset="0"/>
              </a:rPr>
              <a:t>Smoke and flame monitoring and alarm project</a:t>
            </a:r>
            <a:endParaRPr sz="2300" i="1" dirty="0">
              <a:ln/>
              <a:solidFill>
                <a:schemeClr val="accent1"/>
              </a:solidFill>
              <a:effectLst>
                <a:outerShdw blurRad="38100" dist="25400" dir="5400000" algn="ctr" rotWithShape="0">
                  <a:srgbClr val="6E747A">
                    <a:alpha val="43000"/>
                    <a:alpha val="43000"/>
                  </a:srgbClr>
                </a:outerShdw>
              </a:effectLst>
              <a:latin typeface="Helvetica Oblique" charset="0"/>
              <a:ea typeface="Arial" panose="020B0604020202020204"/>
              <a:cs typeface="Helvetica Oblique" charset="0"/>
            </a:endParaRPr>
          </a:p>
          <a:p>
            <a:pPr marL="1008380" indent="-995680" algn="ctr" rtl="0" eaLnBrk="0">
              <a:lnSpc>
                <a:spcPct val="100000"/>
              </a:lnSpc>
            </a:pPr>
            <a:r>
              <a:rPr sz="2300" i="1" dirty="0">
                <a:ln/>
                <a:solidFill>
                  <a:schemeClr val="accent1"/>
                </a:solidFill>
                <a:effectLst>
                  <a:outerShdw blurRad="38100" dist="25400" dir="5400000" algn="ctr" rotWithShape="0">
                    <a:srgbClr val="6E747A">
                      <a:alpha val="43000"/>
                      <a:alpha val="43000"/>
                    </a:srgbClr>
                  </a:outerShdw>
                </a:effectLst>
                <a:latin typeface="Helvetica Oblique" charset="0"/>
                <a:ea typeface="Arial" panose="020B0604020202020204"/>
                <a:cs typeface="Helvetica Oblique" charset="0"/>
              </a:rPr>
              <a:t>Product manual</a:t>
            </a:r>
            <a:endParaRPr sz="2300" i="1" dirty="0">
              <a:ln/>
              <a:solidFill>
                <a:schemeClr val="accent1"/>
              </a:solidFill>
              <a:effectLst>
                <a:outerShdw blurRad="38100" dist="25400" dir="5400000" algn="ctr" rotWithShape="0">
                  <a:srgbClr val="6E747A">
                    <a:alpha val="43000"/>
                    <a:alpha val="43000"/>
                  </a:srgbClr>
                </a:outerShdw>
              </a:effectLst>
              <a:latin typeface="Helvetica Oblique" charset="0"/>
              <a:ea typeface="Arial" panose="020B0604020202020204"/>
              <a:cs typeface="Helvetica Oblique" charset="0"/>
            </a:endParaRPr>
          </a:p>
        </p:txBody>
      </p:sp>
      <p:pic>
        <p:nvPicPr>
          <p:cNvPr id="18" name="picture 18"/>
          <p:cNvPicPr>
            <a:picLocks noChangeAspect="1"/>
          </p:cNvPicPr>
          <p:nvPr/>
        </p:nvPicPr>
        <p:blipFill>
          <a:blip r:embed="rId2"/>
          <a:stretch>
            <a:fillRect/>
          </a:stretch>
        </p:blipFill>
        <p:spPr>
          <a:xfrm rot="21600000">
            <a:off x="487828" y="4486647"/>
            <a:ext cx="7150831" cy="73621"/>
          </a:xfrm>
          <a:prstGeom prst="rect">
            <a:avLst/>
          </a:prstGeom>
        </p:spPr>
      </p:pic>
      <p:sp>
        <p:nvSpPr>
          <p:cNvPr id="3" name="文本框 2"/>
          <p:cNvSpPr txBox="1"/>
          <p:nvPr/>
        </p:nvSpPr>
        <p:spPr>
          <a:xfrm>
            <a:off x="457200" y="2913380"/>
            <a:ext cx="7137400" cy="1445260"/>
          </a:xfrm>
          <a:prstGeom prst="rect">
            <a:avLst/>
          </a:prstGeom>
          <a:noFill/>
        </p:spPr>
        <p:txBody>
          <a:bodyPr wrap="square" rtlCol="0">
            <a:spAutoFit/>
          </a:bodyPr>
          <a:p>
            <a:pPr algn="ctr"/>
            <a:r>
              <a:rPr lang="zh-CN" altLang="en-US" sz="4400">
                <a:ln/>
                <a:solidFill>
                  <a:schemeClr val="accent1"/>
                </a:solidFill>
                <a:effectLst>
                  <a:outerShdw blurRad="38100" dist="25400" dir="5400000" algn="ctr" rotWithShape="0">
                    <a:srgbClr val="6E747A">
                      <a:alpha val="43000"/>
                      <a:alpha val="43000"/>
                    </a:srgbClr>
                  </a:outerShdw>
                </a:effectLst>
                <a:latin typeface="微软雅黑" charset="0"/>
                <a:ea typeface="微软雅黑" charset="0"/>
                <a:cs typeface="微软雅黑" charset="0"/>
              </a:rPr>
              <a:t>烟雾火焰监控报警项目</a:t>
            </a:r>
            <a:br>
              <a:rPr lang="zh-CN" altLang="en-US" sz="4400">
                <a:ln/>
                <a:solidFill>
                  <a:schemeClr val="accent1"/>
                </a:solidFill>
                <a:effectLst>
                  <a:outerShdw blurRad="38100" dist="25400" dir="5400000" algn="ctr" rotWithShape="0">
                    <a:srgbClr val="6E747A">
                      <a:alpha val="43000"/>
                      <a:alpha val="43000"/>
                    </a:srgbClr>
                  </a:outerShdw>
                </a:effectLst>
                <a:latin typeface="微软雅黑" charset="0"/>
                <a:ea typeface="微软雅黑" charset="0"/>
                <a:cs typeface="微软雅黑" charset="0"/>
              </a:rPr>
            </a:br>
            <a:r>
              <a:rPr lang="zh-CN" altLang="en-US" sz="4400">
                <a:ln/>
                <a:solidFill>
                  <a:schemeClr val="accent1"/>
                </a:solidFill>
                <a:effectLst>
                  <a:outerShdw blurRad="38100" dist="25400" dir="5400000" algn="ctr" rotWithShape="0">
                    <a:srgbClr val="6E747A">
                      <a:alpha val="43000"/>
                      <a:alpha val="43000"/>
                    </a:srgbClr>
                  </a:outerShdw>
                </a:effectLst>
                <a:latin typeface="微软雅黑" charset="0"/>
                <a:ea typeface="微软雅黑" charset="0"/>
                <a:cs typeface="微软雅黑" charset="0"/>
              </a:rPr>
              <a:t>产品说明书</a:t>
            </a:r>
            <a:endParaRPr lang="zh-CN" altLang="en-US" sz="4400">
              <a:ln/>
              <a:solidFill>
                <a:schemeClr val="accent1"/>
              </a:solidFill>
              <a:effectLst>
                <a:outerShdw blurRad="38100" dist="25400" dir="5400000" algn="ctr" rotWithShape="0">
                  <a:srgbClr val="6E747A">
                    <a:alpha val="43000"/>
                    <a:alpha val="43000"/>
                  </a:srgbClr>
                </a:outerShdw>
              </a:effectLst>
              <a:latin typeface="微软雅黑" charset="0"/>
              <a:ea typeface="微软雅黑" charset="0"/>
              <a:cs typeface="微软雅黑" charset="0"/>
            </a:endParaRPr>
          </a:p>
        </p:txBody>
      </p:sp>
      <p:sp>
        <p:nvSpPr>
          <p:cNvPr id="5" name="文本框 4"/>
          <p:cNvSpPr txBox="1"/>
          <p:nvPr/>
        </p:nvSpPr>
        <p:spPr>
          <a:xfrm>
            <a:off x="6061075" y="5845810"/>
            <a:ext cx="6915785" cy="768350"/>
          </a:xfrm>
          <a:prstGeom prst="rect">
            <a:avLst/>
          </a:prstGeom>
          <a:noFill/>
        </p:spPr>
        <p:txBody>
          <a:bodyPr wrap="square" rtlCol="0">
            <a:spAutoFit/>
          </a:bodyPr>
          <a:p>
            <a:r>
              <a:rPr lang="zh-CN" altLang="en-US" sz="4400" b="1" i="1">
                <a:ln w="10160">
                  <a:solidFill>
                    <a:schemeClr val="accent5"/>
                  </a:solidFill>
                  <a:prstDash val="solid"/>
                </a:ln>
                <a:solidFill>
                  <a:schemeClr val="tx1"/>
                </a:solidFill>
                <a:effectLst>
                  <a:outerShdw blurRad="38100" dist="22860" dir="5400000" algn="tl" rotWithShape="0">
                    <a:srgbClr val="000000">
                      <a:alpha val="30000"/>
                      <a:alpha val="30000"/>
                    </a:srgbClr>
                  </a:outerShdw>
                </a:effectLst>
                <a:latin typeface="微软雅黑" charset="0"/>
                <a:ea typeface="微软雅黑" charset="0"/>
                <a:sym typeface="+mn-ea"/>
              </a:rPr>
              <a:t>苏州宙翼科技有限公司</a:t>
            </a:r>
            <a:endParaRPr lang="zh-CN" altLang="en-US" sz="4400" b="1" i="1">
              <a:ln w="10160">
                <a:solidFill>
                  <a:schemeClr val="accent5"/>
                </a:solidFill>
                <a:prstDash val="solid"/>
              </a:ln>
              <a:solidFill>
                <a:schemeClr val="tx1"/>
              </a:solidFill>
              <a:effectLst>
                <a:outerShdw blurRad="38100" dist="22860" dir="5400000" algn="tl" rotWithShape="0">
                  <a:srgbClr val="000000">
                    <a:alpha val="30000"/>
                    <a:alpha val="30000"/>
                  </a:srgbClr>
                </a:outerShdw>
              </a:effectLst>
              <a:latin typeface="微软雅黑" charset="0"/>
              <a:ea typeface="微软雅黑" charset="0"/>
              <a:sym typeface="+mn-ea"/>
            </a:endParaRPr>
          </a:p>
        </p:txBody>
      </p:sp>
      <p:pic>
        <p:nvPicPr>
          <p:cNvPr id="392" name="picture 392"/>
          <p:cNvPicPr>
            <a:picLocks noChangeAspect="1"/>
          </p:cNvPicPr>
          <p:nvPr/>
        </p:nvPicPr>
        <p:blipFill>
          <a:blip r:embed="rId3"/>
          <a:stretch>
            <a:fillRect/>
          </a:stretch>
        </p:blipFill>
        <p:spPr>
          <a:xfrm rot="21600000">
            <a:off x="520369" y="665512"/>
            <a:ext cx="3332683" cy="7797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 name="textbox 62"/>
          <p:cNvSpPr/>
          <p:nvPr/>
        </p:nvSpPr>
        <p:spPr>
          <a:xfrm>
            <a:off x="260708" y="307829"/>
            <a:ext cx="4363084" cy="617219"/>
          </a:xfrm>
          <a:prstGeom prst="rect">
            <a:avLst/>
          </a:prstGeom>
          <a:noFill/>
          <a:ln w="0" cap="flat">
            <a:noFill/>
            <a:prstDash val="solid"/>
            <a:miter lim="0"/>
          </a:ln>
        </p:spPr>
        <p:txBody>
          <a:bodyPr vert="horz" wrap="square" lIns="0" tIns="0" rIns="0" bIns="0"/>
          <a:p>
            <a:pPr algn="l" rtl="0" eaLnBrk="0">
              <a:lnSpc>
                <a:spcPct val="107000"/>
              </a:lnSpc>
            </a:pPr>
            <a:endParaRPr sz="400" dirty="0">
              <a:latin typeface="Arial" panose="020B0604020202020204"/>
              <a:ea typeface="Arial" panose="020B0604020202020204"/>
              <a:cs typeface="Arial" panose="020B0604020202020204"/>
            </a:endParaRPr>
          </a:p>
          <a:p>
            <a:pPr marL="564515" algn="l" rtl="0" eaLnBrk="0">
              <a:lnSpc>
                <a:spcPct val="91000"/>
              </a:lnSpc>
              <a:spcBef>
                <a:spcPts val="5"/>
              </a:spcBef>
              <a:tabLst>
                <a:tab pos="698500" algn="l"/>
              </a:tabLst>
            </a:pPr>
            <a:r>
              <a:rPr sz="3200" kern="0" spc="0" dirty="0">
                <a:solidFill>
                  <a:srgbClr val="000000">
                    <a:alpha val="100000"/>
                  </a:srgbClr>
                </a:solidFill>
                <a:latin typeface="微软雅黑"/>
                <a:ea typeface="微软雅黑"/>
                <a:cs typeface="微软雅黑"/>
              </a:rPr>
              <a:t>	</a:t>
            </a:r>
            <a:r>
              <a:rPr lang="zh-CN" sz="3200" kern="0" spc="0" dirty="0">
                <a:solidFill>
                  <a:srgbClr val="000000">
                    <a:alpha val="100000"/>
                  </a:srgbClr>
                </a:solidFill>
                <a:latin typeface="微软雅黑"/>
                <a:ea typeface="微软雅黑"/>
                <a:cs typeface="微软雅黑"/>
              </a:rPr>
              <a:t>公司介绍</a:t>
            </a:r>
            <a:endParaRPr lang="zh-CN" sz="3200" kern="0" spc="0" dirty="0">
              <a:solidFill>
                <a:srgbClr val="000000">
                  <a:alpha val="100000"/>
                </a:srgbClr>
              </a:solidFill>
              <a:latin typeface="微软雅黑"/>
              <a:ea typeface="微软雅黑"/>
              <a:cs typeface="微软雅黑"/>
            </a:endParaRPr>
          </a:p>
        </p:txBody>
      </p:sp>
      <p:sp>
        <p:nvSpPr>
          <p:cNvPr id="76" name="path 76"/>
          <p:cNvSpPr/>
          <p:nvPr/>
        </p:nvSpPr>
        <p:spPr>
          <a:xfrm>
            <a:off x="272935" y="320014"/>
            <a:ext cx="552856" cy="552868"/>
          </a:xfrm>
          <a:custGeom>
            <a:avLst/>
            <a:gdLst/>
            <a:ahLst/>
            <a:cxnLst/>
            <a:rect l="0" t="0" r="0" b="0"/>
            <a:pathLst>
              <a:path w="870" h="870">
                <a:moveTo>
                  <a:pt x="357" y="43"/>
                </a:moveTo>
                <a:cubicBezTo>
                  <a:pt x="400" y="0"/>
                  <a:pt x="470" y="0"/>
                  <a:pt x="513" y="43"/>
                </a:cubicBezTo>
                <a:lnTo>
                  <a:pt x="827" y="357"/>
                </a:lnTo>
                <a:cubicBezTo>
                  <a:pt x="870" y="400"/>
                  <a:pt x="870" y="470"/>
                  <a:pt x="827" y="513"/>
                </a:cubicBezTo>
                <a:lnTo>
                  <a:pt x="513" y="828"/>
                </a:lnTo>
                <a:cubicBezTo>
                  <a:pt x="470" y="870"/>
                  <a:pt x="400" y="870"/>
                  <a:pt x="357" y="828"/>
                </a:cubicBezTo>
                <a:lnTo>
                  <a:pt x="42" y="513"/>
                </a:lnTo>
                <a:cubicBezTo>
                  <a:pt x="0" y="470"/>
                  <a:pt x="0" y="400"/>
                  <a:pt x="42" y="357"/>
                </a:cubicBezTo>
                <a:lnTo>
                  <a:pt x="357" y="43"/>
                </a:lnTo>
              </a:path>
            </a:pathLst>
          </a:custGeom>
          <a:solidFill>
            <a:srgbClr val="6084CB">
              <a:alpha val="100000"/>
            </a:srgbClr>
          </a:solidFill>
          <a:ln w="0" cap="flat">
            <a:noFill/>
            <a:prstDash val="solid"/>
            <a:miter lim="0"/>
          </a:ln>
        </p:spPr>
        <p:txBody>
          <a:bodyPr rtlCol="0"/>
          <a:p>
            <a:pPr algn="ctr"/>
            <a:endParaRPr lang="zh-CN" altLang="en-US"/>
          </a:p>
        </p:txBody>
      </p:sp>
      <p:sp>
        <p:nvSpPr>
          <p:cNvPr id="33" name="文本框 32"/>
          <p:cNvSpPr txBox="1"/>
          <p:nvPr/>
        </p:nvSpPr>
        <p:spPr>
          <a:xfrm>
            <a:off x="825500" y="1047750"/>
            <a:ext cx="10730230" cy="2276475"/>
          </a:xfrm>
          <a:prstGeom prst="rect">
            <a:avLst/>
          </a:prstGeom>
          <a:noFill/>
        </p:spPr>
        <p:txBody>
          <a:bodyPr wrap="square" rtlCol="0">
            <a:spAutoFit/>
          </a:bodyPr>
          <a:p>
            <a:pPr algn="ctr" fontAlgn="auto">
              <a:lnSpc>
                <a:spcPct val="150000"/>
              </a:lnSpc>
              <a:spcBef>
                <a:spcPts val="1200"/>
              </a:spcBef>
              <a:spcAft>
                <a:spcPts val="1200"/>
              </a:spcAft>
            </a:pPr>
            <a:r>
              <a:rPr lang="zh-CN" altLang="en-US" sz="3200">
                <a:ln/>
                <a:solidFill>
                  <a:schemeClr val="tx1"/>
                </a:solidFill>
                <a:effectLst>
                  <a:outerShdw blurRad="38100" dist="19050" dir="2700000" algn="tl" rotWithShape="0">
                    <a:schemeClr val="dk1">
                      <a:alpha val="40000"/>
                      <a:alpha val="40000"/>
                    </a:schemeClr>
                  </a:outerShdw>
                </a:effectLst>
              </a:rPr>
              <a:t>苏州宙翼科技有限公司</a:t>
            </a:r>
            <a:endParaRPr lang="zh-CN" altLang="en-US" sz="3200">
              <a:ln/>
              <a:solidFill>
                <a:schemeClr val="tx1"/>
              </a:solidFill>
              <a:effectLst>
                <a:outerShdw blurRad="38100" dist="19050" dir="2700000" algn="tl" rotWithShape="0">
                  <a:schemeClr val="dk1">
                    <a:alpha val="40000"/>
                    <a:alpha val="40000"/>
                  </a:schemeClr>
                </a:outerShdw>
              </a:effectLst>
            </a:endParaRPr>
          </a:p>
          <a:p>
            <a:pPr algn="ctr">
              <a:lnSpc>
                <a:spcPct val="150000"/>
              </a:lnSpc>
            </a:pPr>
            <a:r>
              <a:rPr lang="zh-CN" altLang="en-US">
                <a:ln/>
                <a:solidFill>
                  <a:schemeClr val="tx1"/>
                </a:solidFill>
                <a:effectLst>
                  <a:outerShdw blurRad="38100" dist="19050" dir="2700000" algn="tl" rotWithShape="0">
                    <a:schemeClr val="dk1">
                      <a:alpha val="40000"/>
                      <a:alpha val="40000"/>
                    </a:schemeClr>
                  </a:outerShdw>
                </a:effectLst>
                <a:latin typeface="宋体" charset="0"/>
                <a:ea typeface="宋体" charset="0"/>
              </a:rPr>
              <a:t>是一家专注于</a:t>
            </a:r>
            <a:r>
              <a:rPr lang="zh-CN" altLang="en-US" sz="2000" b="1">
                <a:ln/>
                <a:solidFill>
                  <a:schemeClr val="tx1"/>
                </a:solidFill>
                <a:effectLst>
                  <a:outerShdw blurRad="38100" dist="19050" dir="2700000" algn="tl" rotWithShape="0">
                    <a:schemeClr val="dk1">
                      <a:alpha val="40000"/>
                      <a:alpha val="40000"/>
                    </a:schemeClr>
                  </a:outerShdw>
                </a:effectLst>
                <a:latin typeface="宋体" charset="0"/>
                <a:ea typeface="宋体" charset="0"/>
              </a:rPr>
              <a:t>自主研发</a:t>
            </a:r>
            <a:r>
              <a:rPr lang="zh-CN" altLang="en-US">
                <a:ln/>
                <a:solidFill>
                  <a:schemeClr val="tx1"/>
                </a:solidFill>
                <a:effectLst>
                  <a:outerShdw blurRad="38100" dist="19050" dir="2700000" algn="tl" rotWithShape="0">
                    <a:schemeClr val="dk1">
                      <a:alpha val="40000"/>
                      <a:alpha val="40000"/>
                    </a:schemeClr>
                  </a:outerShdw>
                </a:effectLst>
                <a:latin typeface="宋体" charset="0"/>
                <a:ea typeface="宋体" charset="0"/>
              </a:rPr>
              <a:t>人工智能计算机视觉技术和智能化的高科技公司。公司将人工智能先进技术应用在各个领域，包括但不限于安防监控、智能制造等等，为各个行业客户提供完整的人工智能落地解决方案，为产业转型升级提供支持。</a:t>
            </a:r>
            <a:endParaRPr lang="zh-CN" altLang="en-US">
              <a:ln/>
              <a:solidFill>
                <a:schemeClr val="tx1"/>
              </a:solidFill>
              <a:effectLst>
                <a:outerShdw blurRad="38100" dist="19050" dir="2700000" algn="tl" rotWithShape="0">
                  <a:schemeClr val="dk1">
                    <a:alpha val="40000"/>
                    <a:alpha val="40000"/>
                  </a:schemeClr>
                </a:outerShdw>
              </a:effectLst>
              <a:latin typeface="宋体" charset="0"/>
              <a:ea typeface="宋体" charset="0"/>
            </a:endParaRPr>
          </a:p>
        </p:txBody>
      </p:sp>
      <p:sp>
        <p:nvSpPr>
          <p:cNvPr id="2" name="文本框 1"/>
          <p:cNvSpPr txBox="1"/>
          <p:nvPr/>
        </p:nvSpPr>
        <p:spPr>
          <a:xfrm>
            <a:off x="1772285" y="3684270"/>
            <a:ext cx="9623425" cy="645160"/>
          </a:xfrm>
          <a:prstGeom prst="rect">
            <a:avLst/>
          </a:prstGeom>
          <a:noFill/>
        </p:spPr>
        <p:txBody>
          <a:bodyPr wrap="square" rtlCol="0">
            <a:spAutoFit/>
          </a:bodyPr>
          <a:p>
            <a:r>
              <a:rPr lang="zh-CN" altLang="en-US">
                <a:solidFill>
                  <a:schemeClr val="tx1"/>
                </a:solidFill>
                <a:latin typeface="宋体" charset="0"/>
                <a:ea typeface="宋体" charset="0"/>
                <a:cs typeface="宋体" charset="0"/>
              </a:rPr>
              <a:t>技术团队由</a:t>
            </a:r>
            <a:r>
              <a:rPr lang="zh-CN" altLang="en-US" dirty="0">
                <a:solidFill>
                  <a:schemeClr val="tx1"/>
                </a:solidFill>
                <a:latin typeface="宋体" charset="0"/>
                <a:ea typeface="宋体" charset="0"/>
                <a:cs typeface="宋体" charset="0"/>
                <a:sym typeface="+mn-ea"/>
              </a:rPr>
              <a:t>爱荷华州立大学博士，以及来自</a:t>
            </a:r>
            <a:r>
              <a:rPr lang="en-US" altLang="zh-CN" dirty="0">
                <a:solidFill>
                  <a:schemeClr val="tx1"/>
                </a:solidFill>
                <a:latin typeface="宋体" charset="0"/>
                <a:ea typeface="宋体" charset="0"/>
                <a:cs typeface="宋体" charset="0"/>
                <a:sym typeface="+mn-ea"/>
              </a:rPr>
              <a:t>BAT</a:t>
            </a:r>
            <a:r>
              <a:rPr lang="zh-CN" altLang="en-US" dirty="0">
                <a:solidFill>
                  <a:schemeClr val="tx1"/>
                </a:solidFill>
                <a:latin typeface="宋体" charset="0"/>
                <a:ea typeface="宋体" charset="0"/>
                <a:cs typeface="宋体" charset="0"/>
                <a:sym typeface="+mn-ea"/>
              </a:rPr>
              <a:t>的人工智能算法工程师带队，共同研发领先于世界的高精度高智能的人工智能视觉算法平台</a:t>
            </a:r>
            <a:endParaRPr lang="zh-CN" altLang="en-US" dirty="0">
              <a:solidFill>
                <a:schemeClr val="tx1"/>
              </a:solidFill>
              <a:latin typeface="宋体" charset="0"/>
              <a:ea typeface="宋体" charset="0"/>
              <a:cs typeface="宋体" charset="0"/>
              <a:sym typeface="+mn-ea"/>
            </a:endParaRPr>
          </a:p>
        </p:txBody>
      </p:sp>
      <p:sp>
        <p:nvSpPr>
          <p:cNvPr id="6" name="椭圆 5"/>
          <p:cNvSpPr/>
          <p:nvPr/>
        </p:nvSpPr>
        <p:spPr>
          <a:xfrm>
            <a:off x="581660" y="3599815"/>
            <a:ext cx="900430" cy="81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技术</a:t>
            </a:r>
            <a:endParaRPr lang="zh-CN" altLang="en-US"/>
          </a:p>
        </p:txBody>
      </p:sp>
      <p:sp>
        <p:nvSpPr>
          <p:cNvPr id="7" name="椭圆 6"/>
          <p:cNvSpPr/>
          <p:nvPr/>
        </p:nvSpPr>
        <p:spPr>
          <a:xfrm>
            <a:off x="581660" y="4688840"/>
            <a:ext cx="901065" cy="81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愿景</a:t>
            </a:r>
            <a:endParaRPr lang="zh-CN" altLang="en-US"/>
          </a:p>
        </p:txBody>
      </p:sp>
      <p:sp>
        <p:nvSpPr>
          <p:cNvPr id="8" name="椭圆 7"/>
          <p:cNvSpPr/>
          <p:nvPr/>
        </p:nvSpPr>
        <p:spPr>
          <a:xfrm>
            <a:off x="581660" y="5777865"/>
            <a:ext cx="901065" cy="813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产品</a:t>
            </a:r>
            <a:endParaRPr lang="zh-CN" altLang="en-US"/>
          </a:p>
        </p:txBody>
      </p:sp>
      <p:sp>
        <p:nvSpPr>
          <p:cNvPr id="10" name="文本框 9"/>
          <p:cNvSpPr txBox="1"/>
          <p:nvPr/>
        </p:nvSpPr>
        <p:spPr>
          <a:xfrm>
            <a:off x="1772285" y="4774565"/>
            <a:ext cx="9623425" cy="645160"/>
          </a:xfrm>
          <a:prstGeom prst="rect">
            <a:avLst/>
          </a:prstGeom>
          <a:noFill/>
        </p:spPr>
        <p:txBody>
          <a:bodyPr wrap="square" rtlCol="0">
            <a:spAutoFit/>
          </a:bodyPr>
          <a:p>
            <a:r>
              <a:rPr lang="zh-CN" altLang="en-US" dirty="0">
                <a:solidFill>
                  <a:schemeClr val="tx1"/>
                </a:solidFill>
                <a:latin typeface="宋体" charset="0"/>
                <a:ea typeface="宋体" charset="0"/>
                <a:cs typeface="宋体" charset="0"/>
                <a:sym typeface="+mn-ea"/>
              </a:rPr>
              <a:t>成为全球一流的人工智能视觉技术服务供应商</a:t>
            </a:r>
            <a:r>
              <a:rPr lang="en-US" altLang="zh-CN" dirty="0">
                <a:solidFill>
                  <a:schemeClr val="tx1"/>
                </a:solidFill>
                <a:latin typeface="宋体" charset="0"/>
                <a:ea typeface="宋体" charset="0"/>
                <a:cs typeface="宋体" charset="0"/>
                <a:sym typeface="+mn-ea"/>
              </a:rPr>
              <a:t> </a:t>
            </a:r>
            <a:endParaRPr lang="en-US" altLang="zh-CN" dirty="0">
              <a:solidFill>
                <a:schemeClr val="tx1"/>
              </a:solidFill>
              <a:latin typeface="宋体" charset="0"/>
              <a:ea typeface="宋体" charset="0"/>
              <a:cs typeface="宋体" charset="0"/>
              <a:sym typeface="+mn-ea"/>
            </a:endParaRPr>
          </a:p>
          <a:p>
            <a:r>
              <a:rPr lang="en-US" altLang="zh-CN" dirty="0">
                <a:solidFill>
                  <a:schemeClr val="tx1"/>
                </a:solidFill>
                <a:latin typeface="宋体" charset="0"/>
                <a:ea typeface="宋体" charset="0"/>
                <a:cs typeface="宋体" charset="0"/>
                <a:sym typeface="+mn-ea"/>
              </a:rPr>
              <a:t>Using artificial intelligence technology to change the world</a:t>
            </a:r>
            <a:endParaRPr lang="en-US" altLang="zh-CN" dirty="0">
              <a:solidFill>
                <a:schemeClr val="tx1"/>
              </a:solidFill>
              <a:latin typeface="宋体" charset="0"/>
              <a:ea typeface="宋体" charset="0"/>
              <a:cs typeface="宋体" charset="0"/>
              <a:sym typeface="+mn-ea"/>
            </a:endParaRPr>
          </a:p>
        </p:txBody>
      </p:sp>
      <p:sp>
        <p:nvSpPr>
          <p:cNvPr id="11" name="文本框 10"/>
          <p:cNvSpPr txBox="1"/>
          <p:nvPr/>
        </p:nvSpPr>
        <p:spPr>
          <a:xfrm>
            <a:off x="1772285" y="6029960"/>
            <a:ext cx="1859915" cy="368300"/>
          </a:xfrm>
          <a:prstGeom prst="rect">
            <a:avLst/>
          </a:prstGeom>
          <a:noFill/>
        </p:spPr>
        <p:txBody>
          <a:bodyPr wrap="square" rtlCol="0">
            <a:spAutoFit/>
          </a:bodyPr>
          <a:p>
            <a:r>
              <a:rPr lang="en-US" altLang="zh-CN"/>
              <a:t>AI</a:t>
            </a:r>
            <a:r>
              <a:rPr lang="zh-CN" altLang="en-US"/>
              <a:t>视觉算法</a:t>
            </a:r>
            <a:r>
              <a:rPr lang="zh-CN" altLang="en-US"/>
              <a:t>平台</a:t>
            </a:r>
            <a:endParaRPr lang="zh-CN" altLang="en-US"/>
          </a:p>
        </p:txBody>
      </p:sp>
      <p:pic>
        <p:nvPicPr>
          <p:cNvPr id="14" name="图片 13"/>
          <p:cNvPicPr>
            <a:picLocks noChangeAspect="1"/>
          </p:cNvPicPr>
          <p:nvPr/>
        </p:nvPicPr>
        <p:blipFill>
          <a:blip r:embed="rId1"/>
          <a:stretch>
            <a:fillRect/>
          </a:stretch>
        </p:blipFill>
        <p:spPr>
          <a:xfrm>
            <a:off x="8338820" y="5767070"/>
            <a:ext cx="1689100" cy="893445"/>
          </a:xfrm>
          <a:prstGeom prst="rect">
            <a:avLst/>
          </a:prstGeom>
        </p:spPr>
      </p:pic>
      <p:sp>
        <p:nvSpPr>
          <p:cNvPr id="15" name="文本框 14"/>
          <p:cNvSpPr txBox="1"/>
          <p:nvPr/>
        </p:nvSpPr>
        <p:spPr>
          <a:xfrm>
            <a:off x="5898515" y="5995035"/>
            <a:ext cx="2679065" cy="368300"/>
          </a:xfrm>
          <a:prstGeom prst="rect">
            <a:avLst/>
          </a:prstGeom>
          <a:noFill/>
        </p:spPr>
        <p:txBody>
          <a:bodyPr wrap="square" rtlCol="0">
            <a:spAutoFit/>
          </a:bodyPr>
          <a:p>
            <a:r>
              <a:rPr lang="zh-CN" altLang="en-US"/>
              <a:t>视觉检测整体</a:t>
            </a:r>
            <a:r>
              <a:rPr lang="zh-CN" altLang="en-US"/>
              <a:t>解决方案</a:t>
            </a:r>
            <a:endParaRPr lang="zh-CN" altLang="en-US"/>
          </a:p>
        </p:txBody>
      </p:sp>
      <p:pic>
        <p:nvPicPr>
          <p:cNvPr id="16" name="图片 15"/>
          <p:cNvPicPr>
            <a:picLocks noChangeAspect="1"/>
          </p:cNvPicPr>
          <p:nvPr/>
        </p:nvPicPr>
        <p:blipFill>
          <a:blip r:embed="rId2"/>
          <a:stretch>
            <a:fillRect/>
          </a:stretch>
        </p:blipFill>
        <p:spPr>
          <a:xfrm>
            <a:off x="3921760" y="5662295"/>
            <a:ext cx="1645920" cy="10445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8"/>
          <p:cNvPicPr>
            <a:picLocks noChangeAspect="1"/>
          </p:cNvPicPr>
          <p:nvPr/>
        </p:nvPicPr>
        <p:blipFill>
          <a:blip r:embed="rId1"/>
          <a:stretch>
            <a:fillRect/>
          </a:stretch>
        </p:blipFill>
        <p:spPr>
          <a:xfrm rot="21600000">
            <a:off x="0" y="1193291"/>
            <a:ext cx="12192000" cy="4469891"/>
          </a:xfrm>
          <a:prstGeom prst="rect">
            <a:avLst/>
          </a:prstGeom>
        </p:spPr>
      </p:pic>
      <p:sp>
        <p:nvSpPr>
          <p:cNvPr id="50" name="textbox 50"/>
          <p:cNvSpPr/>
          <p:nvPr/>
        </p:nvSpPr>
        <p:spPr>
          <a:xfrm>
            <a:off x="5432310" y="2611094"/>
            <a:ext cx="3460750" cy="1990089"/>
          </a:xfrm>
          <a:prstGeom prst="rect">
            <a:avLst/>
          </a:prstGeom>
          <a:noFill/>
          <a:ln w="0" cap="flat">
            <a:noFill/>
            <a:prstDash val="solid"/>
            <a:miter lim="0"/>
          </a:ln>
        </p:spPr>
        <p:txBody>
          <a:bodyPr vert="horz" wrap="square" lIns="0" tIns="0" rIns="0" bIns="0"/>
          <a:lstStyle/>
          <a:p>
            <a:pPr algn="l" rtl="0" eaLnBrk="0">
              <a:lnSpc>
                <a:spcPct val="78000"/>
              </a:lnSpc>
            </a:pPr>
            <a:endParaRPr sz="100" dirty="0">
              <a:latin typeface="Arial" panose="020B0604020202020204"/>
              <a:ea typeface="Arial" panose="020B0604020202020204"/>
              <a:cs typeface="Arial" panose="020B0604020202020204"/>
            </a:endParaRPr>
          </a:p>
          <a:p>
            <a:pPr marL="12700" algn="l" rtl="0" eaLnBrk="0">
              <a:lnSpc>
                <a:spcPct val="92000"/>
              </a:lnSpc>
            </a:pPr>
            <a:r>
              <a:rPr sz="4700" b="1" kern="0" spc="80" dirty="0">
                <a:solidFill>
                  <a:srgbClr val="000000">
                    <a:alpha val="100000"/>
                  </a:srgbClr>
                </a:solidFill>
                <a:latin typeface="微软雅黑"/>
                <a:ea typeface="微软雅黑"/>
                <a:cs typeface="微软雅黑"/>
              </a:rPr>
              <a:t>项目背景</a:t>
            </a:r>
            <a:endParaRPr sz="4700" dirty="0">
              <a:latin typeface="微软雅黑"/>
              <a:ea typeface="微软雅黑"/>
              <a:cs typeface="微软雅黑"/>
            </a:endParaRPr>
          </a:p>
          <a:p>
            <a:pPr algn="l" rtl="0" eaLnBrk="0">
              <a:lnSpc>
                <a:spcPct val="111000"/>
              </a:lnSpc>
            </a:pPr>
            <a:endParaRPr sz="1000" dirty="0">
              <a:latin typeface="Arial" panose="020B0604020202020204"/>
              <a:ea typeface="Arial" panose="020B0604020202020204"/>
              <a:cs typeface="Arial" panose="020B0604020202020204"/>
            </a:endParaRPr>
          </a:p>
          <a:p>
            <a:pPr marL="20955" algn="l" rtl="0" eaLnBrk="0">
              <a:lnSpc>
                <a:spcPct val="96000"/>
              </a:lnSpc>
              <a:spcBef>
                <a:spcPts val="515"/>
              </a:spcBef>
            </a:pPr>
            <a:r>
              <a:rPr sz="1700" kern="0" spc="80" dirty="0">
                <a:solidFill>
                  <a:srgbClr val="000000">
                    <a:alpha val="100000"/>
                  </a:srgbClr>
                </a:solidFill>
                <a:latin typeface="微软雅黑"/>
                <a:ea typeface="微软雅黑"/>
                <a:cs typeface="微软雅黑"/>
              </a:rPr>
              <a:t>利用先进的人工智能和物联网</a:t>
            </a:r>
            <a:r>
              <a:rPr sz="1700" kern="0" spc="-240" dirty="0">
                <a:solidFill>
                  <a:srgbClr val="000000">
                    <a:alpha val="100000"/>
                  </a:srgbClr>
                </a:solidFill>
                <a:latin typeface="微软雅黑"/>
                <a:ea typeface="微软雅黑"/>
                <a:cs typeface="微软雅黑"/>
              </a:rPr>
              <a:t> </a:t>
            </a:r>
            <a:r>
              <a:rPr sz="1700" kern="0" spc="80" dirty="0">
                <a:solidFill>
                  <a:srgbClr val="000000">
                    <a:alpha val="100000"/>
                  </a:srgbClr>
                </a:solidFill>
                <a:latin typeface="微软雅黑"/>
                <a:ea typeface="微软雅黑"/>
                <a:cs typeface="微软雅黑"/>
              </a:rPr>
              <a:t>，</a:t>
            </a:r>
            <a:r>
              <a:rPr sz="1700" kern="0" spc="70" dirty="0">
                <a:solidFill>
                  <a:srgbClr val="000000">
                    <a:alpha val="100000"/>
                  </a:srgbClr>
                </a:solidFill>
                <a:latin typeface="微软雅黑"/>
                <a:ea typeface="微软雅黑"/>
                <a:cs typeface="微软雅黑"/>
              </a:rPr>
              <a:t>提</a:t>
            </a:r>
            <a:endParaRPr sz="1700" dirty="0">
              <a:latin typeface="微软雅黑"/>
              <a:ea typeface="微软雅黑"/>
              <a:cs typeface="微软雅黑"/>
            </a:endParaRPr>
          </a:p>
          <a:p>
            <a:pPr marL="23495" algn="l" rtl="0" eaLnBrk="0">
              <a:lnSpc>
                <a:spcPct val="96000"/>
              </a:lnSpc>
              <a:spcBef>
                <a:spcPts val="1280"/>
              </a:spcBef>
            </a:pPr>
            <a:r>
              <a:rPr sz="1700" kern="0" spc="70" dirty="0">
                <a:solidFill>
                  <a:srgbClr val="000000">
                    <a:alpha val="100000"/>
                  </a:srgbClr>
                </a:solidFill>
                <a:latin typeface="微软雅黑"/>
                <a:ea typeface="微软雅黑"/>
                <a:cs typeface="微软雅黑"/>
              </a:rPr>
              <a:t>升监控系统的智能化和效率</a:t>
            </a:r>
            <a:r>
              <a:rPr sz="1700" kern="0" spc="-240" dirty="0">
                <a:solidFill>
                  <a:srgbClr val="000000">
                    <a:alpha val="100000"/>
                  </a:srgbClr>
                </a:solidFill>
                <a:latin typeface="微软雅黑"/>
                <a:ea typeface="微软雅黑"/>
                <a:cs typeface="微软雅黑"/>
              </a:rPr>
              <a:t> </a:t>
            </a:r>
            <a:r>
              <a:rPr sz="1700" kern="0" spc="60" dirty="0">
                <a:solidFill>
                  <a:srgbClr val="000000">
                    <a:alpha val="100000"/>
                  </a:srgbClr>
                </a:solidFill>
                <a:latin typeface="微软雅黑"/>
                <a:ea typeface="微软雅黑"/>
                <a:cs typeface="微软雅黑"/>
              </a:rPr>
              <a:t>，</a:t>
            </a:r>
            <a:r>
              <a:rPr sz="1700" kern="0" spc="-350" dirty="0">
                <a:solidFill>
                  <a:srgbClr val="000000">
                    <a:alpha val="100000"/>
                  </a:srgbClr>
                </a:solidFill>
                <a:latin typeface="微软雅黑"/>
                <a:ea typeface="微软雅黑"/>
                <a:cs typeface="微软雅黑"/>
              </a:rPr>
              <a:t> </a:t>
            </a:r>
            <a:r>
              <a:rPr sz="1700" kern="0" spc="60" dirty="0">
                <a:solidFill>
                  <a:srgbClr val="000000">
                    <a:alpha val="100000"/>
                  </a:srgbClr>
                </a:solidFill>
                <a:latin typeface="微软雅黑"/>
                <a:ea typeface="微软雅黑"/>
                <a:cs typeface="微软雅黑"/>
              </a:rPr>
              <a:t>以增</a:t>
            </a:r>
            <a:endParaRPr sz="1700" dirty="0">
              <a:latin typeface="微软雅黑"/>
              <a:ea typeface="微软雅黑"/>
              <a:cs typeface="微软雅黑"/>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a:p>
            <a:pPr marL="26670" algn="l" rtl="0" eaLnBrk="0">
              <a:lnSpc>
                <a:spcPct val="96000"/>
              </a:lnSpc>
            </a:pPr>
            <a:r>
              <a:rPr sz="1700" kern="0" spc="80" dirty="0">
                <a:solidFill>
                  <a:srgbClr val="000000">
                    <a:alpha val="100000"/>
                  </a:srgbClr>
                </a:solidFill>
                <a:latin typeface="微软雅黑"/>
                <a:ea typeface="微软雅黑"/>
                <a:cs typeface="微软雅黑"/>
              </a:rPr>
              <a:t>强安全防护和监控能力。</a:t>
            </a:r>
            <a:endParaRPr sz="1700" dirty="0">
              <a:latin typeface="微软雅黑"/>
              <a:ea typeface="微软雅黑"/>
              <a:cs typeface="微软雅黑"/>
            </a:endParaRPr>
          </a:p>
        </p:txBody>
      </p:sp>
      <p:sp>
        <p:nvSpPr>
          <p:cNvPr id="52" name="textbox 52"/>
          <p:cNvSpPr/>
          <p:nvPr/>
        </p:nvSpPr>
        <p:spPr>
          <a:xfrm>
            <a:off x="3672205" y="3070225"/>
            <a:ext cx="1122045" cy="989330"/>
          </a:xfrm>
          <a:prstGeom prst="rect">
            <a:avLst/>
          </a:prstGeom>
          <a:noFill/>
          <a:ln w="0" cap="flat">
            <a:noFill/>
            <a:prstDash val="solid"/>
            <a:miter lim="0"/>
          </a:ln>
        </p:spPr>
        <p:txBody>
          <a:bodyPr vert="horz" wrap="square" lIns="0" tIns="0" rIns="0" bIns="0"/>
          <a:lstStyle/>
          <a:p>
            <a:pPr algn="l" rtl="0" eaLnBrk="0">
              <a:lnSpc>
                <a:spcPct val="87000"/>
              </a:lnSpc>
            </a:pPr>
            <a:endParaRPr sz="100" dirty="0">
              <a:latin typeface="Arial" panose="020B0604020202020204"/>
              <a:ea typeface="Arial" panose="020B0604020202020204"/>
              <a:cs typeface="Arial" panose="020B0604020202020204"/>
            </a:endParaRPr>
          </a:p>
          <a:p>
            <a:pPr marL="12700" algn="l" rtl="0" eaLnBrk="0">
              <a:lnSpc>
                <a:spcPct val="89000"/>
              </a:lnSpc>
            </a:pPr>
            <a:r>
              <a:rPr sz="7100" b="1" kern="0" spc="-120" dirty="0">
                <a:solidFill>
                  <a:srgbClr val="FFFFFF">
                    <a:alpha val="100000"/>
                  </a:srgbClr>
                </a:solidFill>
                <a:latin typeface="Impact" panose="020B0806030902050204"/>
                <a:ea typeface="Impact" panose="020B0806030902050204"/>
                <a:cs typeface="Impact" panose="020B0806030902050204"/>
              </a:rPr>
              <a:t>0</a:t>
            </a:r>
            <a:r>
              <a:rPr lang="en-US" sz="7100" b="1" kern="0" spc="-120" dirty="0">
                <a:solidFill>
                  <a:srgbClr val="FFFFFF">
                    <a:alpha val="100000"/>
                  </a:srgbClr>
                </a:solidFill>
                <a:latin typeface="Impact" panose="020B0806030902050204"/>
                <a:ea typeface="Impact" panose="020B0806030902050204"/>
                <a:cs typeface="Impact" panose="020B0806030902050204"/>
              </a:rPr>
              <a:t>2</a:t>
            </a:r>
            <a:endParaRPr lang="en-US" sz="7100" b="1" kern="0" spc="-120" dirty="0">
              <a:solidFill>
                <a:srgbClr val="FFFFFF">
                  <a:alpha val="100000"/>
                </a:srgbClr>
              </a:solidFill>
              <a:latin typeface="Impact" panose="020B0806030902050204"/>
              <a:ea typeface="Impact" panose="020B0806030902050204"/>
              <a:cs typeface="Impact" panose="020B080603090205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4"/>
          <p:cNvPicPr>
            <a:picLocks noChangeAspect="1"/>
          </p:cNvPicPr>
          <p:nvPr/>
        </p:nvPicPr>
        <p:blipFill>
          <a:blip r:embed="rId1"/>
          <a:stretch>
            <a:fillRect/>
          </a:stretch>
        </p:blipFill>
        <p:spPr>
          <a:xfrm rot="21600000">
            <a:off x="420623" y="1335023"/>
            <a:ext cx="5353811" cy="3076955"/>
          </a:xfrm>
          <a:prstGeom prst="rect">
            <a:avLst/>
          </a:prstGeom>
        </p:spPr>
      </p:pic>
      <p:pic>
        <p:nvPicPr>
          <p:cNvPr id="56" name="picture 56"/>
          <p:cNvPicPr>
            <a:picLocks noChangeAspect="1"/>
          </p:cNvPicPr>
          <p:nvPr/>
        </p:nvPicPr>
        <p:blipFill>
          <a:blip r:embed="rId2"/>
          <a:stretch>
            <a:fillRect/>
          </a:stretch>
        </p:blipFill>
        <p:spPr>
          <a:xfrm rot="21600000">
            <a:off x="6466332" y="1335023"/>
            <a:ext cx="5247132" cy="3081528"/>
          </a:xfrm>
          <a:prstGeom prst="rect">
            <a:avLst/>
          </a:prstGeom>
        </p:spPr>
      </p:pic>
      <p:sp>
        <p:nvSpPr>
          <p:cNvPr id="58" name="textbox 58"/>
          <p:cNvSpPr/>
          <p:nvPr/>
        </p:nvSpPr>
        <p:spPr>
          <a:xfrm>
            <a:off x="487049" y="4916126"/>
            <a:ext cx="5208270" cy="1555750"/>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590040" algn="l" rtl="0" eaLnBrk="0">
              <a:lnSpc>
                <a:spcPct val="91000"/>
              </a:lnSpc>
            </a:pPr>
            <a:r>
              <a:rPr sz="2000" b="1" kern="0" spc="-10" dirty="0">
                <a:solidFill>
                  <a:srgbClr val="6084CB">
                    <a:alpha val="100000"/>
                  </a:srgbClr>
                </a:solidFill>
                <a:latin typeface="微软雅黑"/>
                <a:ea typeface="微软雅黑"/>
                <a:cs typeface="微软雅黑"/>
              </a:rPr>
              <a:t>监控缺失易发事故</a:t>
            </a:r>
            <a:endParaRPr sz="2000" dirty="0">
              <a:latin typeface="微软雅黑"/>
              <a:ea typeface="微软雅黑"/>
              <a:cs typeface="微软雅黑"/>
            </a:endParaRPr>
          </a:p>
          <a:p>
            <a:pPr algn="l" rtl="0" eaLnBrk="0">
              <a:lnSpc>
                <a:spcPct val="160000"/>
              </a:lnSpc>
            </a:pPr>
            <a:endParaRPr sz="1000" dirty="0">
              <a:latin typeface="Arial" panose="020B0604020202020204"/>
              <a:ea typeface="Arial" panose="020B0604020202020204"/>
              <a:cs typeface="Arial" panose="020B0604020202020204"/>
            </a:endParaRPr>
          </a:p>
          <a:p>
            <a:pPr marL="12700" algn="l" rtl="0" eaLnBrk="0">
              <a:lnSpc>
                <a:spcPct val="96000"/>
              </a:lnSpc>
              <a:spcBef>
                <a:spcPts val="460"/>
              </a:spcBef>
            </a:pPr>
            <a:r>
              <a:rPr sz="1500" b="1" kern="0" spc="80" dirty="0">
                <a:solidFill>
                  <a:srgbClr val="000000">
                    <a:alpha val="100000"/>
                  </a:srgbClr>
                </a:solidFill>
                <a:latin typeface="微软雅黑"/>
                <a:ea typeface="微软雅黑"/>
                <a:cs typeface="微软雅黑"/>
              </a:rPr>
              <a:t>据国家消防救援局统计</a:t>
            </a:r>
            <a:r>
              <a:rPr sz="1500" b="1" kern="0" spc="-180" dirty="0">
                <a:solidFill>
                  <a:srgbClr val="000000">
                    <a:alpha val="100000"/>
                  </a:srgbClr>
                </a:solidFill>
                <a:latin typeface="微软雅黑"/>
                <a:ea typeface="微软雅黑"/>
                <a:cs typeface="微软雅黑"/>
              </a:rPr>
              <a:t> </a:t>
            </a:r>
            <a:r>
              <a:rPr sz="1500" b="1" kern="0" spc="80" dirty="0">
                <a:solidFill>
                  <a:srgbClr val="000000">
                    <a:alpha val="100000"/>
                  </a:srgbClr>
                </a:solidFill>
                <a:latin typeface="微软雅黑"/>
                <a:ea typeface="微软雅黑"/>
                <a:cs typeface="微软雅黑"/>
              </a:rPr>
              <a:t>，</a:t>
            </a:r>
            <a:r>
              <a:rPr sz="1500" b="1" kern="0" spc="-290" dirty="0">
                <a:solidFill>
                  <a:srgbClr val="000000">
                    <a:alpha val="100000"/>
                  </a:srgbClr>
                </a:solidFill>
                <a:latin typeface="微软雅黑"/>
                <a:ea typeface="微软雅黑"/>
                <a:cs typeface="微软雅黑"/>
              </a:rPr>
              <a:t> </a:t>
            </a:r>
            <a:r>
              <a:rPr sz="1500" b="1" kern="0" spc="80" dirty="0">
                <a:solidFill>
                  <a:srgbClr val="FF0000">
                    <a:alpha val="100000"/>
                  </a:srgbClr>
                </a:solidFill>
                <a:latin typeface="微软雅黑"/>
                <a:ea typeface="微软雅黑"/>
                <a:cs typeface="微软雅黑"/>
              </a:rPr>
              <a:t>2023年</a:t>
            </a:r>
            <a:r>
              <a:rPr sz="1500" b="1" kern="0" spc="80" dirty="0">
                <a:solidFill>
                  <a:srgbClr val="000000">
                    <a:alpha val="100000"/>
                  </a:srgbClr>
                </a:solidFill>
                <a:latin typeface="微软雅黑"/>
                <a:ea typeface="微软雅黑"/>
                <a:cs typeface="微软雅黑"/>
              </a:rPr>
              <a:t>全国共接报</a:t>
            </a:r>
            <a:r>
              <a:rPr sz="1500" b="1" kern="0" spc="80" dirty="0">
                <a:solidFill>
                  <a:srgbClr val="FF0000">
                    <a:alpha val="100000"/>
                  </a:srgbClr>
                </a:solidFill>
                <a:latin typeface="微软雅黑"/>
                <a:ea typeface="微软雅黑"/>
                <a:cs typeface="微软雅黑"/>
              </a:rPr>
              <a:t>电动车辆火灾</a:t>
            </a:r>
            <a:endParaRPr sz="1500" dirty="0">
              <a:latin typeface="微软雅黑"/>
              <a:ea typeface="微软雅黑"/>
              <a:cs typeface="微软雅黑"/>
            </a:endParaRPr>
          </a:p>
          <a:p>
            <a:pPr algn="l" rtl="0" eaLnBrk="0">
              <a:lnSpc>
                <a:spcPct val="106000"/>
              </a:lnSpc>
            </a:pPr>
            <a:endParaRPr sz="900" dirty="0">
              <a:latin typeface="Arial" panose="020B0604020202020204"/>
              <a:ea typeface="Arial" panose="020B0604020202020204"/>
              <a:cs typeface="Arial" panose="020B0604020202020204"/>
            </a:endParaRPr>
          </a:p>
          <a:p>
            <a:pPr marL="12700" indent="7620" algn="l" rtl="0" eaLnBrk="0">
              <a:lnSpc>
                <a:spcPct val="128000"/>
              </a:lnSpc>
              <a:spcBef>
                <a:spcPts val="5"/>
              </a:spcBef>
            </a:pPr>
            <a:r>
              <a:rPr sz="1500" b="1" kern="0" spc="80" dirty="0">
                <a:solidFill>
                  <a:srgbClr val="FF0000">
                    <a:alpha val="100000"/>
                  </a:srgbClr>
                </a:solidFill>
                <a:latin typeface="微软雅黑"/>
                <a:ea typeface="微软雅黑"/>
                <a:cs typeface="微软雅黑"/>
              </a:rPr>
              <a:t>2.1万</a:t>
            </a:r>
            <a:r>
              <a:rPr sz="1500" b="1" kern="0" spc="80" dirty="0">
                <a:solidFill>
                  <a:srgbClr val="000000">
                    <a:alpha val="100000"/>
                  </a:srgbClr>
                </a:solidFill>
                <a:latin typeface="微软雅黑"/>
                <a:ea typeface="微软雅黑"/>
                <a:cs typeface="微软雅黑"/>
              </a:rPr>
              <a:t>起。</a:t>
            </a:r>
            <a:r>
              <a:rPr sz="1500" b="1" kern="0" spc="-340" dirty="0">
                <a:solidFill>
                  <a:srgbClr val="000000">
                    <a:alpha val="100000"/>
                  </a:srgbClr>
                </a:solidFill>
                <a:latin typeface="微软雅黑"/>
                <a:ea typeface="微软雅黑"/>
                <a:cs typeface="微软雅黑"/>
              </a:rPr>
              <a:t> </a:t>
            </a:r>
            <a:r>
              <a:rPr sz="1500" b="1" kern="0" spc="80" dirty="0">
                <a:solidFill>
                  <a:srgbClr val="000000">
                    <a:alpha val="100000"/>
                  </a:srgbClr>
                </a:solidFill>
                <a:latin typeface="微软雅黑"/>
                <a:ea typeface="微软雅黑"/>
                <a:cs typeface="微软雅黑"/>
              </a:rPr>
              <a:t>传统叉车充电区缺乏智能监控</a:t>
            </a:r>
            <a:r>
              <a:rPr sz="1500" b="1" kern="0" spc="-230" dirty="0">
                <a:solidFill>
                  <a:srgbClr val="000000">
                    <a:alpha val="100000"/>
                  </a:srgbClr>
                </a:solidFill>
                <a:latin typeface="微软雅黑"/>
                <a:ea typeface="微软雅黑"/>
                <a:cs typeface="微软雅黑"/>
              </a:rPr>
              <a:t> </a:t>
            </a:r>
            <a:r>
              <a:rPr sz="1500" b="1" kern="0" spc="80" dirty="0">
                <a:solidFill>
                  <a:srgbClr val="000000">
                    <a:alpha val="100000"/>
                  </a:srgbClr>
                </a:solidFill>
                <a:latin typeface="微软雅黑"/>
                <a:ea typeface="微软雅黑"/>
                <a:cs typeface="微软雅黑"/>
              </a:rPr>
              <a:t>，导致因</a:t>
            </a:r>
            <a:r>
              <a:rPr sz="1500" b="1" kern="0" spc="70" dirty="0">
                <a:solidFill>
                  <a:srgbClr val="000000">
                    <a:alpha val="100000"/>
                  </a:srgbClr>
                </a:solidFill>
                <a:latin typeface="微软雅黑"/>
                <a:ea typeface="微软雅黑"/>
                <a:cs typeface="微软雅黑"/>
              </a:rPr>
              <a:t>监管不到</a:t>
            </a:r>
            <a:r>
              <a:rPr sz="1500" b="1" kern="0" spc="0" dirty="0">
                <a:solidFill>
                  <a:srgbClr val="000000">
                    <a:alpha val="100000"/>
                  </a:srgbClr>
                </a:solidFill>
                <a:latin typeface="微软雅黑"/>
                <a:ea typeface="微软雅黑"/>
                <a:cs typeface="微软雅黑"/>
              </a:rPr>
              <a:t> </a:t>
            </a:r>
            <a:r>
              <a:rPr sz="1500" b="1" kern="0" spc="70" dirty="0">
                <a:solidFill>
                  <a:srgbClr val="000000">
                    <a:alpha val="100000"/>
                  </a:srgbClr>
                </a:solidFill>
                <a:latin typeface="微软雅黑"/>
                <a:ea typeface="微软雅黑"/>
                <a:cs typeface="微软雅黑"/>
              </a:rPr>
              <a:t>位事故增加。</a:t>
            </a:r>
            <a:endParaRPr sz="1500" dirty="0">
              <a:latin typeface="微软雅黑"/>
              <a:ea typeface="微软雅黑"/>
              <a:cs typeface="微软雅黑"/>
            </a:endParaRPr>
          </a:p>
        </p:txBody>
      </p:sp>
      <p:sp>
        <p:nvSpPr>
          <p:cNvPr id="60" name="textbox 60"/>
          <p:cNvSpPr/>
          <p:nvPr/>
        </p:nvSpPr>
        <p:spPr>
          <a:xfrm>
            <a:off x="6393310" y="4916126"/>
            <a:ext cx="5240654" cy="1189989"/>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607820" algn="l" rtl="0" eaLnBrk="0">
              <a:lnSpc>
                <a:spcPct val="91000"/>
              </a:lnSpc>
            </a:pPr>
            <a:r>
              <a:rPr sz="2000" b="1" kern="0" spc="-10" dirty="0">
                <a:solidFill>
                  <a:srgbClr val="6084CB">
                    <a:alpha val="100000"/>
                  </a:srgbClr>
                </a:solidFill>
                <a:latin typeface="微软雅黑"/>
                <a:ea typeface="微软雅黑"/>
                <a:cs typeface="微软雅黑"/>
              </a:rPr>
              <a:t>智能监控实时预警</a:t>
            </a:r>
            <a:endParaRPr sz="2000" dirty="0">
              <a:latin typeface="微软雅黑"/>
              <a:ea typeface="微软雅黑"/>
              <a:cs typeface="微软雅黑"/>
            </a:endParaRPr>
          </a:p>
          <a:p>
            <a:pPr algn="l" rtl="0" eaLnBrk="0">
              <a:lnSpc>
                <a:spcPct val="104000"/>
              </a:lnSpc>
            </a:pPr>
            <a:endParaRPr sz="1300" dirty="0">
              <a:latin typeface="Arial" panose="020B0604020202020204"/>
              <a:ea typeface="Arial" panose="020B0604020202020204"/>
              <a:cs typeface="Arial" panose="020B0604020202020204"/>
            </a:endParaRPr>
          </a:p>
          <a:p>
            <a:pPr marL="12700" indent="1270" algn="l" rtl="0" eaLnBrk="0">
              <a:lnSpc>
                <a:spcPct val="149000"/>
              </a:lnSpc>
              <a:spcBef>
                <a:spcPts val="0"/>
              </a:spcBef>
            </a:pPr>
            <a:r>
              <a:rPr sz="1500" b="1" kern="0" spc="130" dirty="0">
                <a:solidFill>
                  <a:srgbClr val="000000">
                    <a:alpha val="100000"/>
                  </a:srgbClr>
                </a:solidFill>
                <a:latin typeface="微软雅黑"/>
                <a:ea typeface="微软雅黑"/>
                <a:cs typeface="微软雅黑"/>
              </a:rPr>
              <a:t>智能安防监控系统能实时监控叉车充</a:t>
            </a:r>
            <a:r>
              <a:rPr sz="1500" b="1" kern="0" spc="120" dirty="0">
                <a:solidFill>
                  <a:srgbClr val="000000">
                    <a:alpha val="100000"/>
                  </a:srgbClr>
                </a:solidFill>
                <a:latin typeface="微软雅黑"/>
                <a:ea typeface="微软雅黑"/>
                <a:cs typeface="微软雅黑"/>
              </a:rPr>
              <a:t>电状态</a:t>
            </a:r>
            <a:r>
              <a:rPr sz="1500" b="1" kern="0" spc="-200" dirty="0">
                <a:solidFill>
                  <a:srgbClr val="000000">
                    <a:alpha val="100000"/>
                  </a:srgbClr>
                </a:solidFill>
                <a:latin typeface="微软雅黑"/>
                <a:ea typeface="微软雅黑"/>
                <a:cs typeface="微软雅黑"/>
              </a:rPr>
              <a:t> </a:t>
            </a:r>
            <a:r>
              <a:rPr sz="1500" b="1" kern="0" spc="120" dirty="0">
                <a:solidFill>
                  <a:srgbClr val="000000">
                    <a:alpha val="100000"/>
                  </a:srgbClr>
                </a:solidFill>
                <a:latin typeface="微软雅黑"/>
                <a:ea typeface="微软雅黑"/>
                <a:cs typeface="微软雅黑"/>
              </a:rPr>
              <a:t>，</a:t>
            </a:r>
            <a:r>
              <a:rPr sz="1500" b="1" kern="0" spc="-330" dirty="0">
                <a:solidFill>
                  <a:srgbClr val="000000">
                    <a:alpha val="100000"/>
                  </a:srgbClr>
                </a:solidFill>
                <a:latin typeface="微软雅黑"/>
                <a:ea typeface="微软雅黑"/>
                <a:cs typeface="微软雅黑"/>
              </a:rPr>
              <a:t> </a:t>
            </a:r>
            <a:r>
              <a:rPr sz="1500" b="1" kern="0" spc="120" dirty="0">
                <a:solidFill>
                  <a:srgbClr val="7030A0">
                    <a:alpha val="100000"/>
                  </a:srgbClr>
                </a:solidFill>
                <a:latin typeface="微软雅黑"/>
                <a:ea typeface="微软雅黑"/>
                <a:cs typeface="微软雅黑"/>
              </a:rPr>
              <a:t>快速识别潜</a:t>
            </a:r>
            <a:r>
              <a:rPr sz="1500" b="1" kern="0" spc="0" dirty="0">
                <a:solidFill>
                  <a:srgbClr val="7030A0">
                    <a:alpha val="100000"/>
                  </a:srgbClr>
                </a:solidFill>
                <a:latin typeface="微软雅黑"/>
                <a:ea typeface="微软雅黑"/>
                <a:cs typeface="微软雅黑"/>
              </a:rPr>
              <a:t> </a:t>
            </a:r>
            <a:r>
              <a:rPr sz="1500" b="1" kern="0" spc="60" dirty="0">
                <a:solidFill>
                  <a:srgbClr val="7030A0">
                    <a:alpha val="100000"/>
                  </a:srgbClr>
                </a:solidFill>
                <a:latin typeface="微软雅黑"/>
                <a:ea typeface="微软雅黑"/>
                <a:cs typeface="微软雅黑"/>
              </a:rPr>
              <a:t>在风险</a:t>
            </a:r>
            <a:r>
              <a:rPr sz="1500" b="1" kern="0" spc="-240" dirty="0">
                <a:solidFill>
                  <a:srgbClr val="7030A0">
                    <a:alpha val="100000"/>
                  </a:srgbClr>
                </a:solidFill>
                <a:latin typeface="微软雅黑"/>
                <a:ea typeface="微软雅黑"/>
                <a:cs typeface="微软雅黑"/>
              </a:rPr>
              <a:t> </a:t>
            </a:r>
            <a:r>
              <a:rPr sz="1500" b="1" kern="0" spc="60" dirty="0">
                <a:solidFill>
                  <a:srgbClr val="7030A0">
                    <a:alpha val="100000"/>
                  </a:srgbClr>
                </a:solidFill>
                <a:latin typeface="微软雅黑"/>
                <a:ea typeface="微软雅黑"/>
                <a:cs typeface="微软雅黑"/>
              </a:rPr>
              <a:t>，及时预警</a:t>
            </a:r>
            <a:r>
              <a:rPr sz="1500" b="1" kern="0" spc="-240" dirty="0">
                <a:solidFill>
                  <a:srgbClr val="7030A0">
                    <a:alpha val="100000"/>
                  </a:srgbClr>
                </a:solidFill>
                <a:latin typeface="微软雅黑"/>
                <a:ea typeface="微软雅黑"/>
                <a:cs typeface="微软雅黑"/>
              </a:rPr>
              <a:t> </a:t>
            </a:r>
            <a:r>
              <a:rPr sz="1500" b="1" kern="0" spc="60" dirty="0">
                <a:solidFill>
                  <a:srgbClr val="7030A0">
                    <a:alpha val="100000"/>
                  </a:srgbClr>
                </a:solidFill>
                <a:latin typeface="微软雅黑"/>
                <a:ea typeface="微软雅黑"/>
                <a:cs typeface="微软雅黑"/>
              </a:rPr>
              <a:t>，</a:t>
            </a:r>
            <a:r>
              <a:rPr sz="1500" b="1" kern="0" spc="-290" dirty="0">
                <a:solidFill>
                  <a:srgbClr val="7030A0">
                    <a:alpha val="100000"/>
                  </a:srgbClr>
                </a:solidFill>
                <a:latin typeface="微软雅黑"/>
                <a:ea typeface="微软雅黑"/>
                <a:cs typeface="微软雅黑"/>
              </a:rPr>
              <a:t> </a:t>
            </a:r>
            <a:r>
              <a:rPr sz="1500" b="1" kern="0" spc="60" dirty="0">
                <a:solidFill>
                  <a:srgbClr val="7030A0">
                    <a:alpha val="100000"/>
                  </a:srgbClr>
                </a:solidFill>
                <a:latin typeface="微软雅黑"/>
                <a:ea typeface="微软雅黑"/>
                <a:cs typeface="微软雅黑"/>
              </a:rPr>
              <a:t>降低事</a:t>
            </a:r>
            <a:r>
              <a:rPr sz="1500" b="1" kern="0" spc="50" dirty="0">
                <a:solidFill>
                  <a:srgbClr val="7030A0">
                    <a:alpha val="100000"/>
                  </a:srgbClr>
                </a:solidFill>
                <a:latin typeface="微软雅黑"/>
                <a:ea typeface="微软雅黑"/>
                <a:cs typeface="微软雅黑"/>
              </a:rPr>
              <a:t>故发生率。</a:t>
            </a:r>
            <a:endParaRPr sz="1500" dirty="0">
              <a:latin typeface="微软雅黑"/>
              <a:ea typeface="微软雅黑"/>
              <a:cs typeface="微软雅黑"/>
            </a:endParaRPr>
          </a:p>
        </p:txBody>
      </p:sp>
      <p:sp>
        <p:nvSpPr>
          <p:cNvPr id="62" name="textbox 62"/>
          <p:cNvSpPr/>
          <p:nvPr/>
        </p:nvSpPr>
        <p:spPr>
          <a:xfrm>
            <a:off x="260708" y="307829"/>
            <a:ext cx="4363084" cy="617219"/>
          </a:xfrm>
          <a:prstGeom prst="rect">
            <a:avLst/>
          </a:prstGeom>
          <a:noFill/>
          <a:ln w="0" cap="flat">
            <a:noFill/>
            <a:prstDash val="solid"/>
            <a:miter lim="0"/>
          </a:ln>
        </p:spPr>
        <p:txBody>
          <a:bodyPr vert="horz" wrap="square" lIns="0" tIns="0" rIns="0" bIns="0"/>
          <a:lstStyle/>
          <a:p>
            <a:pPr algn="l" rtl="0" eaLnBrk="0">
              <a:lnSpc>
                <a:spcPct val="107000"/>
              </a:lnSpc>
            </a:pPr>
            <a:endParaRPr sz="400" dirty="0">
              <a:latin typeface="Arial" panose="020B0604020202020204"/>
              <a:ea typeface="Arial" panose="020B0604020202020204"/>
              <a:cs typeface="Arial" panose="020B0604020202020204"/>
            </a:endParaRPr>
          </a:p>
          <a:p>
            <a:pPr marL="564515" algn="l" rtl="0" eaLnBrk="0">
              <a:lnSpc>
                <a:spcPct val="91000"/>
              </a:lnSpc>
              <a:spcBef>
                <a:spcPts val="5"/>
              </a:spcBef>
              <a:tabLst>
                <a:tab pos="698500" algn="l"/>
              </a:tabLst>
            </a:pPr>
            <a:r>
              <a:rPr sz="3200" kern="0" spc="0" dirty="0">
                <a:solidFill>
                  <a:srgbClr val="000000">
                    <a:alpha val="100000"/>
                  </a:srgbClr>
                </a:solidFill>
                <a:latin typeface="微软雅黑"/>
                <a:ea typeface="微软雅黑"/>
                <a:cs typeface="微软雅黑"/>
              </a:rPr>
              <a:t>	</a:t>
            </a:r>
            <a:r>
              <a:rPr sz="3200" b="1" kern="0" spc="-10" dirty="0">
                <a:solidFill>
                  <a:srgbClr val="000000">
                    <a:alpha val="100000"/>
                  </a:srgbClr>
                </a:solidFill>
                <a:latin typeface="微软雅黑"/>
                <a:ea typeface="微软雅黑"/>
                <a:cs typeface="微软雅黑"/>
              </a:rPr>
              <a:t>叉车充电区安全问题</a:t>
            </a:r>
            <a:endParaRPr sz="3200" dirty="0">
              <a:latin typeface="微软雅黑"/>
              <a:ea typeface="微软雅黑"/>
              <a:cs typeface="微软雅黑"/>
            </a:endParaRPr>
          </a:p>
        </p:txBody>
      </p:sp>
      <p:sp>
        <p:nvSpPr>
          <p:cNvPr id="64" name="path 64"/>
          <p:cNvSpPr/>
          <p:nvPr/>
        </p:nvSpPr>
        <p:spPr>
          <a:xfrm>
            <a:off x="273408" y="320529"/>
            <a:ext cx="551929" cy="551938"/>
          </a:xfrm>
          <a:custGeom>
            <a:avLst/>
            <a:gdLst/>
            <a:ahLst/>
            <a:cxnLst/>
            <a:rect l="0" t="0" r="0" b="0"/>
            <a:pathLst>
              <a:path w="869" h="869">
                <a:moveTo>
                  <a:pt x="356" y="42"/>
                </a:moveTo>
                <a:cubicBezTo>
                  <a:pt x="399" y="0"/>
                  <a:pt x="469" y="0"/>
                  <a:pt x="512" y="42"/>
                </a:cubicBezTo>
                <a:lnTo>
                  <a:pt x="827" y="356"/>
                </a:lnTo>
                <a:cubicBezTo>
                  <a:pt x="869" y="399"/>
                  <a:pt x="869" y="469"/>
                  <a:pt x="827" y="512"/>
                </a:cubicBezTo>
                <a:lnTo>
                  <a:pt x="512" y="827"/>
                </a:lnTo>
                <a:cubicBezTo>
                  <a:pt x="469" y="869"/>
                  <a:pt x="399" y="869"/>
                  <a:pt x="356" y="827"/>
                </a:cubicBezTo>
                <a:lnTo>
                  <a:pt x="42" y="512"/>
                </a:lnTo>
                <a:cubicBezTo>
                  <a:pt x="0" y="469"/>
                  <a:pt x="0" y="399"/>
                  <a:pt x="42" y="356"/>
                </a:cubicBezTo>
                <a:lnTo>
                  <a:pt x="356" y="42"/>
                </a:lnTo>
              </a:path>
            </a:pathLst>
          </a:custGeom>
          <a:solidFill>
            <a:srgbClr val="6084CB">
              <a:alpha val="100000"/>
            </a:srgbClr>
          </a:solidFill>
          <a:ln w="0" cap="flat">
            <a:noFill/>
            <a:prstDash val="solid"/>
            <a:miter lim="0"/>
          </a:ln>
        </p:spPr>
        <p:txBody>
          <a:bodyPr rtlCol="0"/>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6"/>
          <p:cNvPicPr>
            <a:picLocks noChangeAspect="1"/>
          </p:cNvPicPr>
          <p:nvPr/>
        </p:nvPicPr>
        <p:blipFill>
          <a:blip r:embed="rId1"/>
          <a:stretch>
            <a:fillRect/>
          </a:stretch>
        </p:blipFill>
        <p:spPr>
          <a:xfrm rot="21600000">
            <a:off x="298733" y="1737807"/>
            <a:ext cx="11589832" cy="3237753"/>
          </a:xfrm>
          <a:prstGeom prst="rect">
            <a:avLst/>
          </a:prstGeom>
        </p:spPr>
      </p:pic>
      <p:sp>
        <p:nvSpPr>
          <p:cNvPr id="68" name="textbox 68"/>
          <p:cNvSpPr/>
          <p:nvPr/>
        </p:nvSpPr>
        <p:spPr>
          <a:xfrm>
            <a:off x="4478982" y="1922008"/>
            <a:ext cx="3409315" cy="2557779"/>
          </a:xfrm>
          <a:prstGeom prst="rect">
            <a:avLst/>
          </a:prstGeom>
          <a:noFill/>
          <a:ln w="0" cap="flat">
            <a:noFill/>
            <a:prstDash val="solid"/>
            <a:miter lim="0"/>
          </a:ln>
        </p:spPr>
        <p:txBody>
          <a:bodyPr vert="horz" wrap="square" lIns="0" tIns="0" rIns="0" bIns="0"/>
          <a:lstStyle/>
          <a:p>
            <a:pPr algn="l" rtl="0" eaLnBrk="0">
              <a:lnSpc>
                <a:spcPct val="89000"/>
              </a:lnSpc>
            </a:pPr>
            <a:endParaRPr sz="100" dirty="0">
              <a:latin typeface="Arial" panose="020B0604020202020204"/>
              <a:ea typeface="Arial" panose="020B0604020202020204"/>
              <a:cs typeface="Arial" panose="020B0604020202020204"/>
            </a:endParaRPr>
          </a:p>
          <a:p>
            <a:pPr marL="151765" algn="l" rtl="0" eaLnBrk="0">
              <a:lnSpc>
                <a:spcPct val="91000"/>
              </a:lnSpc>
            </a:pPr>
            <a:r>
              <a:rPr sz="2000" b="1" kern="0" spc="-10" dirty="0">
                <a:solidFill>
                  <a:srgbClr val="44546A">
                    <a:alpha val="100000"/>
                  </a:srgbClr>
                </a:solidFill>
                <a:latin typeface="微软雅黑"/>
                <a:ea typeface="微软雅黑"/>
                <a:cs typeface="微软雅黑"/>
              </a:rPr>
              <a:t>实现高效应急响应</a:t>
            </a:r>
            <a:endParaRPr sz="2000" dirty="0">
              <a:latin typeface="微软雅黑"/>
              <a:ea typeface="微软雅黑"/>
              <a:cs typeface="微软雅黑"/>
            </a:endParaRPr>
          </a:p>
          <a:p>
            <a:pPr algn="l" rtl="0" eaLnBrk="0">
              <a:lnSpc>
                <a:spcPct val="131000"/>
              </a:lnSpc>
            </a:pPr>
            <a:endParaRPr sz="1000" dirty="0">
              <a:latin typeface="Arial" panose="020B0604020202020204"/>
              <a:ea typeface="Arial" panose="020B0604020202020204"/>
              <a:cs typeface="Arial" panose="020B0604020202020204"/>
            </a:endParaRPr>
          </a:p>
          <a:p>
            <a:pPr algn="l" rtl="0" eaLnBrk="0">
              <a:lnSpc>
                <a:spcPct val="132000"/>
              </a:lnSpc>
            </a:pPr>
            <a:endParaRPr sz="1000" dirty="0">
              <a:latin typeface="Arial" panose="020B0604020202020204"/>
              <a:ea typeface="Arial" panose="020B0604020202020204"/>
              <a:cs typeface="Arial" panose="020B0604020202020204"/>
            </a:endParaRPr>
          </a:p>
          <a:p>
            <a:pPr algn="l" rtl="0" eaLnBrk="0">
              <a:lnSpc>
                <a:spcPct val="132000"/>
              </a:lnSpc>
            </a:pPr>
            <a:endParaRPr sz="1000" dirty="0">
              <a:latin typeface="Arial" panose="020B0604020202020204"/>
              <a:ea typeface="Arial" panose="020B0604020202020204"/>
              <a:cs typeface="Arial" panose="020B0604020202020204"/>
            </a:endParaRPr>
          </a:p>
          <a:p>
            <a:pPr algn="l" rtl="0" eaLnBrk="0">
              <a:lnSpc>
                <a:spcPct val="107000"/>
              </a:lnSpc>
            </a:pPr>
            <a:endParaRPr sz="400" dirty="0">
              <a:latin typeface="Arial" panose="020B0604020202020204"/>
              <a:ea typeface="Arial" panose="020B0604020202020204"/>
              <a:cs typeface="Arial" panose="020B0604020202020204"/>
            </a:endParaRPr>
          </a:p>
          <a:p>
            <a:pPr marL="12700" indent="1270" algn="l" rtl="0" eaLnBrk="0">
              <a:lnSpc>
                <a:spcPct val="137000"/>
              </a:lnSpc>
              <a:spcBef>
                <a:spcPts val="0"/>
              </a:spcBef>
            </a:pPr>
            <a:r>
              <a:rPr b="1" kern="0" spc="80" dirty="0">
                <a:solidFill>
                  <a:srgbClr val="000000">
                    <a:alpha val="100000"/>
                  </a:srgbClr>
                </a:solidFill>
                <a:latin typeface="微软雅黑"/>
                <a:ea typeface="微软雅黑"/>
                <a:cs typeface="微软雅黑"/>
              </a:rPr>
              <a:t>监控报警项目确保异常及时发现，</a:t>
            </a:r>
            <a:r>
              <a:rPr b="1" kern="0" spc="10" dirty="0">
                <a:solidFill>
                  <a:srgbClr val="000000">
                    <a:alpha val="100000"/>
                  </a:srgbClr>
                </a:solidFill>
                <a:latin typeface="微软雅黑"/>
                <a:ea typeface="微软雅黑"/>
                <a:cs typeface="微软雅黑"/>
              </a:rPr>
              <a:t> </a:t>
            </a:r>
            <a:r>
              <a:rPr b="1" kern="0" spc="170" dirty="0">
                <a:solidFill>
                  <a:srgbClr val="000000">
                    <a:alpha val="100000"/>
                  </a:srgbClr>
                </a:solidFill>
                <a:latin typeface="微软雅黑"/>
                <a:ea typeface="微软雅黑"/>
                <a:cs typeface="微软雅黑"/>
              </a:rPr>
              <a:t>平均应急响应时间缩短至</a:t>
            </a:r>
            <a:r>
              <a:rPr kern="0" spc="170" dirty="0">
                <a:solidFill>
                  <a:srgbClr val="0B0A1C">
                    <a:alpha val="100000"/>
                  </a:srgbClr>
                </a:solidFill>
                <a:latin typeface="微软雅黑"/>
                <a:ea typeface="微软雅黑"/>
                <a:cs typeface="微软雅黑"/>
              </a:rPr>
              <a:t>5分钟</a:t>
            </a:r>
            <a:r>
              <a:rPr kern="0" spc="0" dirty="0">
                <a:solidFill>
                  <a:srgbClr val="0B0A1C">
                    <a:alpha val="100000"/>
                  </a:srgbClr>
                </a:solidFill>
                <a:latin typeface="微软雅黑"/>
                <a:ea typeface="微软雅黑"/>
                <a:cs typeface="微软雅黑"/>
              </a:rPr>
              <a:t>   </a:t>
            </a:r>
            <a:r>
              <a:rPr b="1" kern="0" spc="-240" dirty="0">
                <a:solidFill>
                  <a:srgbClr val="000000">
                    <a:alpha val="100000"/>
                  </a:srgbClr>
                </a:solidFill>
                <a:latin typeface="微软雅黑"/>
                <a:ea typeface="微软雅黑"/>
                <a:cs typeface="微软雅黑"/>
              </a:rPr>
              <a:t>内</a:t>
            </a:r>
            <a:r>
              <a:rPr b="1" kern="0" spc="-240" baseline="-21000" dirty="0">
                <a:solidFill>
                  <a:srgbClr val="000000">
                    <a:alpha val="100000"/>
                  </a:srgbClr>
                </a:solidFill>
                <a:latin typeface="微软雅黑"/>
                <a:ea typeface="微软雅黑"/>
                <a:cs typeface="微软雅黑"/>
              </a:rPr>
              <a:t>，</a:t>
            </a:r>
            <a:r>
              <a:rPr kern="0" spc="-240" dirty="0">
                <a:solidFill>
                  <a:srgbClr val="000000">
                    <a:alpha val="100000"/>
                  </a:srgbClr>
                </a:solidFill>
                <a:latin typeface="微软雅黑"/>
                <a:ea typeface="微软雅黑"/>
                <a:cs typeface="微软雅黑"/>
              </a:rPr>
              <a:t>极大的提高了叉车的安全运</a:t>
            </a:r>
            <a:r>
              <a:rPr kern="0" spc="20" dirty="0">
                <a:solidFill>
                  <a:srgbClr val="000000">
                    <a:alpha val="100000"/>
                  </a:srgbClr>
                </a:solidFill>
                <a:latin typeface="微软雅黑"/>
                <a:ea typeface="微软雅黑"/>
                <a:cs typeface="微软雅黑"/>
              </a:rPr>
              <a:t>   </a:t>
            </a:r>
            <a:r>
              <a:rPr kern="0" spc="-290" dirty="0">
                <a:solidFill>
                  <a:srgbClr val="01334E">
                    <a:alpha val="100000"/>
                  </a:srgbClr>
                </a:solidFill>
                <a:latin typeface="微软雅黑"/>
                <a:ea typeface="微软雅黑"/>
                <a:cs typeface="微软雅黑"/>
              </a:rPr>
              <a:t>营效率和事故预防能力。</a:t>
            </a:r>
            <a:endParaRPr dirty="0">
              <a:latin typeface="微软雅黑"/>
              <a:ea typeface="微软雅黑"/>
              <a:cs typeface="微软雅黑"/>
            </a:endParaRPr>
          </a:p>
        </p:txBody>
      </p:sp>
      <p:sp>
        <p:nvSpPr>
          <p:cNvPr id="70" name="textbox 70"/>
          <p:cNvSpPr/>
          <p:nvPr/>
        </p:nvSpPr>
        <p:spPr>
          <a:xfrm>
            <a:off x="518028" y="1922008"/>
            <a:ext cx="3319779" cy="2548254"/>
          </a:xfrm>
          <a:prstGeom prst="rect">
            <a:avLst/>
          </a:prstGeom>
          <a:noFill/>
          <a:ln w="0" cap="flat">
            <a:noFill/>
            <a:prstDash val="solid"/>
            <a:miter lim="0"/>
          </a:ln>
        </p:spPr>
        <p:txBody>
          <a:bodyPr vert="horz" wrap="square" lIns="0" tIns="0" rIns="0" bIns="0"/>
          <a:lstStyle/>
          <a:p>
            <a:pPr algn="l" rtl="0" eaLnBrk="0">
              <a:lnSpc>
                <a:spcPct val="89000"/>
              </a:lnSpc>
            </a:pPr>
            <a:endParaRPr sz="100" dirty="0">
              <a:latin typeface="Arial" panose="020B0604020202020204"/>
              <a:ea typeface="Arial" panose="020B0604020202020204"/>
              <a:cs typeface="Arial" panose="020B0604020202020204"/>
            </a:endParaRPr>
          </a:p>
          <a:p>
            <a:pPr marL="12700" algn="l" rtl="0" eaLnBrk="0">
              <a:lnSpc>
                <a:spcPct val="91000"/>
              </a:lnSpc>
            </a:pPr>
            <a:r>
              <a:rPr sz="2000" b="1" kern="0" spc="-10" dirty="0">
                <a:solidFill>
                  <a:srgbClr val="44546A">
                    <a:alpha val="100000"/>
                  </a:srgbClr>
                </a:solidFill>
                <a:latin typeface="微软雅黑"/>
                <a:ea typeface="微软雅黑"/>
                <a:cs typeface="微软雅黑"/>
              </a:rPr>
              <a:t>提升充电安全新标准</a:t>
            </a:r>
            <a:endParaRPr sz="2000" dirty="0">
              <a:latin typeface="微软雅黑"/>
              <a:ea typeface="微软雅黑"/>
              <a:cs typeface="微软雅黑"/>
            </a:endParaRPr>
          </a:p>
          <a:p>
            <a:pPr algn="l" rtl="0" eaLnBrk="0">
              <a:lnSpc>
                <a:spcPct val="131000"/>
              </a:lnSpc>
            </a:pPr>
            <a:endParaRPr sz="1000" dirty="0">
              <a:latin typeface="Arial" panose="020B0604020202020204"/>
              <a:ea typeface="Arial" panose="020B0604020202020204"/>
              <a:cs typeface="Arial" panose="020B0604020202020204"/>
            </a:endParaRPr>
          </a:p>
          <a:p>
            <a:pPr algn="l" rtl="0" eaLnBrk="0">
              <a:lnSpc>
                <a:spcPct val="131000"/>
              </a:lnSpc>
            </a:pPr>
            <a:endParaRPr sz="1000" dirty="0">
              <a:latin typeface="Arial" panose="020B0604020202020204"/>
              <a:ea typeface="Arial" panose="020B0604020202020204"/>
              <a:cs typeface="Arial" panose="020B0604020202020204"/>
            </a:endParaRPr>
          </a:p>
          <a:p>
            <a:pPr algn="l" rtl="0" eaLnBrk="0">
              <a:lnSpc>
                <a:spcPct val="132000"/>
              </a:lnSpc>
            </a:pPr>
            <a:endParaRPr sz="1000" dirty="0">
              <a:latin typeface="Arial" panose="020B0604020202020204"/>
              <a:ea typeface="Arial" panose="020B0604020202020204"/>
              <a:cs typeface="Arial" panose="020B0604020202020204"/>
            </a:endParaRPr>
          </a:p>
          <a:p>
            <a:pPr algn="l" rtl="0" eaLnBrk="0">
              <a:lnSpc>
                <a:spcPct val="106000"/>
              </a:lnSpc>
            </a:pPr>
            <a:endParaRPr sz="400" dirty="0">
              <a:latin typeface="Arial" panose="020B0604020202020204"/>
              <a:ea typeface="Arial" panose="020B0604020202020204"/>
              <a:cs typeface="Arial" panose="020B0604020202020204"/>
            </a:endParaRPr>
          </a:p>
          <a:p>
            <a:pPr marL="82550" indent="3810" algn="l" rtl="0" eaLnBrk="0">
              <a:lnSpc>
                <a:spcPct val="139000"/>
              </a:lnSpc>
              <a:spcBef>
                <a:spcPts val="5"/>
              </a:spcBef>
            </a:pPr>
            <a:r>
              <a:rPr b="1" kern="0" spc="110" dirty="0">
                <a:solidFill>
                  <a:srgbClr val="000000">
                    <a:alpha val="100000"/>
                  </a:srgbClr>
                </a:solidFill>
                <a:latin typeface="微软雅黑"/>
                <a:ea typeface="微软雅黑"/>
                <a:cs typeface="微软雅黑"/>
              </a:rPr>
              <a:t>叉车充电区监控报警项目能实时</a:t>
            </a:r>
            <a:r>
              <a:rPr b="1" kern="0" spc="-10" dirty="0">
                <a:solidFill>
                  <a:srgbClr val="000000">
                    <a:alpha val="100000"/>
                  </a:srgbClr>
                </a:solidFill>
                <a:latin typeface="微软雅黑"/>
                <a:ea typeface="微软雅黑"/>
                <a:cs typeface="微软雅黑"/>
              </a:rPr>
              <a:t> </a:t>
            </a:r>
            <a:r>
              <a:rPr b="1" kern="0" spc="100" dirty="0">
                <a:solidFill>
                  <a:srgbClr val="000000">
                    <a:alpha val="100000"/>
                  </a:srgbClr>
                </a:solidFill>
                <a:latin typeface="微软雅黑"/>
                <a:ea typeface="微软雅黑"/>
                <a:cs typeface="微软雅黑"/>
              </a:rPr>
              <a:t>监控异常</a:t>
            </a:r>
            <a:r>
              <a:rPr b="1" kern="0" spc="-190" dirty="0">
                <a:solidFill>
                  <a:srgbClr val="000000">
                    <a:alpha val="100000"/>
                  </a:srgbClr>
                </a:solidFill>
                <a:latin typeface="微软雅黑"/>
                <a:ea typeface="微软雅黑"/>
                <a:cs typeface="微软雅黑"/>
              </a:rPr>
              <a:t> </a:t>
            </a:r>
            <a:r>
              <a:rPr b="1" kern="0" spc="100" baseline="-21000" dirty="0">
                <a:solidFill>
                  <a:srgbClr val="000000">
                    <a:alpha val="100000"/>
                  </a:srgbClr>
                </a:solidFill>
                <a:latin typeface="微软雅黑"/>
                <a:ea typeface="微软雅黑"/>
                <a:cs typeface="微软雅黑"/>
              </a:rPr>
              <a:t>，</a:t>
            </a:r>
            <a:r>
              <a:rPr kern="0" spc="100" dirty="0">
                <a:solidFill>
                  <a:srgbClr val="0B2C4B">
                    <a:alpha val="100000"/>
                  </a:srgbClr>
                </a:solidFill>
                <a:latin typeface="微软雅黑"/>
                <a:ea typeface="微软雅黑"/>
                <a:cs typeface="微软雅黑"/>
              </a:rPr>
              <a:t>据统计,</a:t>
            </a:r>
            <a:r>
              <a:rPr kern="0" spc="10" dirty="0">
                <a:solidFill>
                  <a:srgbClr val="0B2C4B">
                    <a:alpha val="100000"/>
                  </a:srgbClr>
                </a:solidFill>
                <a:latin typeface="微软雅黑"/>
                <a:ea typeface="微软雅黑"/>
                <a:cs typeface="微软雅黑"/>
              </a:rPr>
              <a:t>  </a:t>
            </a:r>
            <a:r>
              <a:rPr kern="0" spc="100" dirty="0">
                <a:solidFill>
                  <a:srgbClr val="01251A">
                    <a:alpha val="100000"/>
                  </a:srgbClr>
                </a:solidFill>
                <a:latin typeface="微软雅黑"/>
                <a:ea typeface="微软雅黑"/>
                <a:cs typeface="微软雅黑"/>
              </a:rPr>
              <a:t>引入监控后</a:t>
            </a:r>
            <a:r>
              <a:rPr kern="0" spc="0" dirty="0">
                <a:solidFill>
                  <a:srgbClr val="01251A">
                    <a:alpha val="100000"/>
                  </a:srgbClr>
                </a:solidFill>
                <a:latin typeface="微软雅黑"/>
                <a:ea typeface="微软雅黑"/>
                <a:cs typeface="微软雅黑"/>
              </a:rPr>
              <a:t> </a:t>
            </a:r>
            <a:r>
              <a:rPr kern="0" spc="-250" dirty="0">
                <a:solidFill>
                  <a:srgbClr val="081415">
                    <a:alpha val="100000"/>
                  </a:srgbClr>
                </a:solidFill>
                <a:latin typeface="微软雅黑"/>
                <a:ea typeface="微软雅黑"/>
                <a:cs typeface="微软雅黑"/>
              </a:rPr>
              <a:t>充电事故率下降显著 </a:t>
            </a:r>
            <a:r>
              <a:rPr kern="0" spc="-240" dirty="0">
                <a:solidFill>
                  <a:srgbClr val="081415">
                    <a:alpha val="100000"/>
                  </a:srgbClr>
                </a:solidFill>
                <a:latin typeface="微软雅黑"/>
                <a:ea typeface="微软雅黑"/>
                <a:cs typeface="微软雅黑"/>
              </a:rPr>
              <a:t>  </a:t>
            </a:r>
            <a:r>
              <a:rPr kern="0" spc="-240" dirty="0">
                <a:solidFill>
                  <a:srgbClr val="041718">
                    <a:alpha val="100000"/>
                  </a:srgbClr>
                </a:solidFill>
                <a:latin typeface="微软雅黑"/>
                <a:ea typeface="微软雅黑"/>
                <a:cs typeface="微软雅黑"/>
              </a:rPr>
              <a:t>充电安</a:t>
            </a:r>
            <a:r>
              <a:rPr kern="0" spc="-140" dirty="0">
                <a:solidFill>
                  <a:srgbClr val="041718">
                    <a:alpha val="100000"/>
                  </a:srgbClr>
                </a:solidFill>
                <a:latin typeface="微软雅黑"/>
                <a:ea typeface="微软雅黑"/>
                <a:cs typeface="微软雅黑"/>
              </a:rPr>
              <a:t>全</a:t>
            </a:r>
            <a:r>
              <a:rPr kern="0" spc="20" dirty="0">
                <a:solidFill>
                  <a:srgbClr val="041718">
                    <a:alpha val="100000"/>
                  </a:srgbClr>
                </a:solidFill>
                <a:latin typeface="微软雅黑"/>
                <a:ea typeface="微软雅黑"/>
                <a:cs typeface="微软雅黑"/>
              </a:rPr>
              <a:t> </a:t>
            </a:r>
            <a:r>
              <a:rPr kern="0" spc="-90" dirty="0">
                <a:solidFill>
                  <a:srgbClr val="000C06">
                    <a:alpha val="100000"/>
                  </a:srgbClr>
                </a:solidFill>
                <a:latin typeface="微软雅黑"/>
                <a:ea typeface="微软雅黑"/>
                <a:cs typeface="微软雅黑"/>
              </a:rPr>
              <a:t>水平显著提高</a:t>
            </a:r>
            <a:endParaRPr dirty="0">
              <a:latin typeface="微软雅黑"/>
              <a:ea typeface="微软雅黑"/>
              <a:cs typeface="微软雅黑"/>
            </a:endParaRPr>
          </a:p>
        </p:txBody>
      </p:sp>
      <p:sp>
        <p:nvSpPr>
          <p:cNvPr id="72" name="textbox 72"/>
          <p:cNvSpPr/>
          <p:nvPr/>
        </p:nvSpPr>
        <p:spPr>
          <a:xfrm>
            <a:off x="8256875" y="1930737"/>
            <a:ext cx="3338829" cy="2100579"/>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12700" algn="l" rtl="0" eaLnBrk="0">
              <a:lnSpc>
                <a:spcPct val="91000"/>
              </a:lnSpc>
            </a:pPr>
            <a:r>
              <a:rPr sz="2000" b="1" kern="0" spc="-10" dirty="0">
                <a:solidFill>
                  <a:srgbClr val="44546A">
                    <a:alpha val="100000"/>
                  </a:srgbClr>
                </a:solidFill>
                <a:latin typeface="微软雅黑"/>
                <a:ea typeface="微软雅黑"/>
                <a:cs typeface="微软雅黑"/>
              </a:rPr>
              <a:t>保障人员与设备安全</a:t>
            </a:r>
            <a:endParaRPr sz="2000" dirty="0">
              <a:latin typeface="微软雅黑"/>
              <a:ea typeface="微软雅黑"/>
              <a:cs typeface="微软雅黑"/>
            </a:endParaRPr>
          </a:p>
          <a:p>
            <a:pPr algn="l" rtl="0" eaLnBrk="0">
              <a:lnSpc>
                <a:spcPct val="109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algn="l" rtl="0" eaLnBrk="0">
              <a:lnSpc>
                <a:spcPct val="110000"/>
              </a:lnSpc>
            </a:pPr>
            <a:endParaRPr sz="1000" dirty="0">
              <a:latin typeface="Arial" panose="020B0604020202020204"/>
              <a:ea typeface="Arial" panose="020B0604020202020204"/>
              <a:cs typeface="Arial" panose="020B0604020202020204"/>
            </a:endParaRPr>
          </a:p>
          <a:p>
            <a:pPr marL="85725" algn="l" rtl="0" eaLnBrk="0">
              <a:lnSpc>
                <a:spcPct val="150000"/>
              </a:lnSpc>
              <a:spcBef>
                <a:spcPts val="520"/>
              </a:spcBef>
            </a:pPr>
            <a:r>
              <a:rPr b="1" kern="0" spc="90" dirty="0">
                <a:solidFill>
                  <a:srgbClr val="000000">
                    <a:alpha val="100000"/>
                  </a:srgbClr>
                </a:solidFill>
                <a:latin typeface="微软雅黑" charset="0"/>
                <a:ea typeface="微软雅黑" charset="0"/>
                <a:cs typeface="微软雅黑" charset="0"/>
              </a:rPr>
              <a:t>通过实时报警和监控</a:t>
            </a:r>
            <a:r>
              <a:rPr b="1" kern="0" spc="-270" dirty="0">
                <a:solidFill>
                  <a:srgbClr val="000000">
                    <a:alpha val="100000"/>
                  </a:srgbClr>
                </a:solidFill>
                <a:latin typeface="微软雅黑" charset="0"/>
                <a:ea typeface="微软雅黑" charset="0"/>
                <a:cs typeface="微软雅黑" charset="0"/>
              </a:rPr>
              <a:t> </a:t>
            </a:r>
            <a:r>
              <a:rPr b="1" kern="0" spc="90" dirty="0">
                <a:solidFill>
                  <a:srgbClr val="000000">
                    <a:alpha val="100000"/>
                  </a:srgbClr>
                </a:solidFill>
                <a:latin typeface="微软雅黑" charset="0"/>
                <a:ea typeface="微软雅黑" charset="0"/>
                <a:cs typeface="微软雅黑" charset="0"/>
              </a:rPr>
              <a:t>，</a:t>
            </a:r>
            <a:r>
              <a:rPr kern="0" spc="90" dirty="0">
                <a:solidFill>
                  <a:srgbClr val="091E1E">
                    <a:alpha val="100000"/>
                  </a:srgbClr>
                </a:solidFill>
                <a:latin typeface="微软雅黑" charset="0"/>
                <a:ea typeface="微软雅黑" charset="0"/>
                <a:cs typeface="微软雅黑" charset="0"/>
              </a:rPr>
              <a:t>减少人员</a:t>
            </a:r>
            <a:r>
              <a:rPr kern="0" spc="-160" dirty="0">
                <a:solidFill>
                  <a:srgbClr val="010815">
                    <a:alpha val="100000"/>
                  </a:srgbClr>
                </a:solidFill>
                <a:latin typeface="微软雅黑" charset="0"/>
                <a:ea typeface="微软雅黑" charset="0"/>
                <a:cs typeface="微软雅黑" charset="0"/>
              </a:rPr>
              <a:t>误操作</a:t>
            </a:r>
            <a:r>
              <a:rPr kern="0" spc="-150" dirty="0">
                <a:solidFill>
                  <a:srgbClr val="010815">
                    <a:alpha val="100000"/>
                  </a:srgbClr>
                </a:solidFill>
                <a:latin typeface="微软雅黑" charset="0"/>
                <a:ea typeface="微软雅黑" charset="0"/>
                <a:cs typeface="微软雅黑" charset="0"/>
              </a:rPr>
              <a:t>和设备损坏,</a:t>
            </a:r>
            <a:r>
              <a:rPr kern="0" spc="-160" dirty="0">
                <a:solidFill>
                  <a:srgbClr val="010815">
                    <a:alpha val="100000"/>
                  </a:srgbClr>
                </a:solidFill>
                <a:latin typeface="微软雅黑" charset="0"/>
                <a:ea typeface="微软雅黑" charset="0"/>
                <a:cs typeface="微软雅黑" charset="0"/>
              </a:rPr>
              <a:t>降低企业</a:t>
            </a:r>
            <a:r>
              <a:rPr kern="0" spc="-130" dirty="0">
                <a:solidFill>
                  <a:srgbClr val="010815">
                    <a:alpha val="100000"/>
                  </a:srgbClr>
                </a:solidFill>
                <a:latin typeface="微软雅黑" charset="0"/>
                <a:ea typeface="微软雅黑" charset="0"/>
                <a:cs typeface="微软雅黑" charset="0"/>
              </a:rPr>
              <a:t>运</a:t>
            </a:r>
            <a:r>
              <a:rPr kern="0" spc="-10" dirty="0">
                <a:solidFill>
                  <a:srgbClr val="010815">
                    <a:alpha val="100000"/>
                  </a:srgbClr>
                </a:solidFill>
                <a:latin typeface="微软雅黑" charset="0"/>
                <a:ea typeface="微软雅黑" charset="0"/>
                <a:cs typeface="微软雅黑" charset="0"/>
              </a:rPr>
              <a:t> </a:t>
            </a:r>
            <a:r>
              <a:rPr kern="0" spc="-70" dirty="0">
                <a:solidFill>
                  <a:srgbClr val="002739">
                    <a:alpha val="100000"/>
                  </a:srgbClr>
                </a:solidFill>
                <a:latin typeface="微软雅黑" charset="0"/>
                <a:ea typeface="微软雅黑" charset="0"/>
                <a:cs typeface="微软雅黑" charset="0"/>
              </a:rPr>
              <a:t>营成本。</a:t>
            </a:r>
            <a:endParaRPr dirty="0">
              <a:latin typeface="微软雅黑" charset="0"/>
              <a:ea typeface="微软雅黑" charset="0"/>
              <a:cs typeface="微软雅黑" charset="0"/>
            </a:endParaRPr>
          </a:p>
        </p:txBody>
      </p:sp>
      <p:sp>
        <p:nvSpPr>
          <p:cNvPr id="74" name="textbox 74"/>
          <p:cNvSpPr/>
          <p:nvPr/>
        </p:nvSpPr>
        <p:spPr>
          <a:xfrm>
            <a:off x="260235" y="307314"/>
            <a:ext cx="4247515" cy="617855"/>
          </a:xfrm>
          <a:prstGeom prst="rect">
            <a:avLst/>
          </a:prstGeom>
          <a:noFill/>
          <a:ln w="0" cap="flat">
            <a:noFill/>
            <a:prstDash val="solid"/>
            <a:miter lim="0"/>
          </a:ln>
        </p:spPr>
        <p:txBody>
          <a:bodyPr vert="horz" wrap="square" lIns="0" tIns="0" rIns="0" bIns="0"/>
          <a:lstStyle/>
          <a:p>
            <a:pPr algn="l" rtl="0" eaLnBrk="0">
              <a:lnSpc>
                <a:spcPct val="123000"/>
              </a:lnSpc>
            </a:pPr>
            <a:endParaRPr sz="400" dirty="0">
              <a:latin typeface="Arial" panose="020B0604020202020204"/>
              <a:ea typeface="Arial" panose="020B0604020202020204"/>
              <a:cs typeface="Arial" panose="020B0604020202020204"/>
            </a:endParaRPr>
          </a:p>
          <a:p>
            <a:pPr marL="565150" algn="l" rtl="0" eaLnBrk="0">
              <a:lnSpc>
                <a:spcPct val="93000"/>
              </a:lnSpc>
              <a:spcBef>
                <a:spcPts val="0"/>
              </a:spcBef>
              <a:tabLst>
                <a:tab pos="698500" algn="l"/>
              </a:tabLst>
            </a:pPr>
            <a:r>
              <a:rPr sz="3000" kern="0" spc="0" dirty="0">
                <a:solidFill>
                  <a:srgbClr val="000000">
                    <a:alpha val="100000"/>
                  </a:srgbClr>
                </a:solidFill>
                <a:latin typeface="微软雅黑"/>
                <a:ea typeface="微软雅黑"/>
                <a:cs typeface="微软雅黑"/>
              </a:rPr>
              <a:t>	</a:t>
            </a:r>
            <a:r>
              <a:rPr sz="3000" b="1" kern="0" spc="90" dirty="0">
                <a:solidFill>
                  <a:srgbClr val="000000">
                    <a:alpha val="100000"/>
                  </a:srgbClr>
                </a:solidFill>
                <a:latin typeface="微软雅黑"/>
                <a:ea typeface="微软雅黑"/>
                <a:cs typeface="微软雅黑"/>
              </a:rPr>
              <a:t>安全监控系统重要性</a:t>
            </a:r>
            <a:endParaRPr sz="3000" dirty="0">
              <a:latin typeface="微软雅黑"/>
              <a:ea typeface="微软雅黑"/>
              <a:cs typeface="微软雅黑"/>
            </a:endParaRPr>
          </a:p>
        </p:txBody>
      </p:sp>
      <p:sp>
        <p:nvSpPr>
          <p:cNvPr id="76" name="path 76"/>
          <p:cNvSpPr/>
          <p:nvPr/>
        </p:nvSpPr>
        <p:spPr>
          <a:xfrm>
            <a:off x="272935" y="320014"/>
            <a:ext cx="552856" cy="552868"/>
          </a:xfrm>
          <a:custGeom>
            <a:avLst/>
            <a:gdLst/>
            <a:ahLst/>
            <a:cxnLst/>
            <a:rect l="0" t="0" r="0" b="0"/>
            <a:pathLst>
              <a:path w="870" h="870">
                <a:moveTo>
                  <a:pt x="357" y="43"/>
                </a:moveTo>
                <a:cubicBezTo>
                  <a:pt x="400" y="0"/>
                  <a:pt x="470" y="0"/>
                  <a:pt x="513" y="43"/>
                </a:cubicBezTo>
                <a:lnTo>
                  <a:pt x="827" y="357"/>
                </a:lnTo>
                <a:cubicBezTo>
                  <a:pt x="870" y="400"/>
                  <a:pt x="870" y="470"/>
                  <a:pt x="827" y="513"/>
                </a:cubicBezTo>
                <a:lnTo>
                  <a:pt x="513" y="828"/>
                </a:lnTo>
                <a:cubicBezTo>
                  <a:pt x="470" y="870"/>
                  <a:pt x="400" y="870"/>
                  <a:pt x="357" y="828"/>
                </a:cubicBezTo>
                <a:lnTo>
                  <a:pt x="42" y="513"/>
                </a:lnTo>
                <a:cubicBezTo>
                  <a:pt x="0" y="470"/>
                  <a:pt x="0" y="400"/>
                  <a:pt x="42" y="357"/>
                </a:cubicBezTo>
                <a:lnTo>
                  <a:pt x="357" y="43"/>
                </a:lnTo>
              </a:path>
            </a:pathLst>
          </a:custGeom>
          <a:solidFill>
            <a:srgbClr val="6084CB">
              <a:alpha val="100000"/>
            </a:srgbClr>
          </a:solidFill>
          <a:ln w="0" cap="flat">
            <a:noFill/>
            <a:prstDash val="solid"/>
            <a:miter lim="0"/>
          </a:ln>
        </p:spPr>
        <p:txBody>
          <a:bodyPr rtlCol="0"/>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8"/>
          <p:cNvPicPr>
            <a:picLocks noChangeAspect="1"/>
          </p:cNvPicPr>
          <p:nvPr/>
        </p:nvPicPr>
        <p:blipFill>
          <a:blip r:embed="rId1"/>
          <a:stretch>
            <a:fillRect/>
          </a:stretch>
        </p:blipFill>
        <p:spPr>
          <a:xfrm rot="21600000">
            <a:off x="0" y="1193291"/>
            <a:ext cx="12192000" cy="4469891"/>
          </a:xfrm>
          <a:prstGeom prst="rect">
            <a:avLst/>
          </a:prstGeom>
        </p:spPr>
      </p:pic>
      <p:sp>
        <p:nvSpPr>
          <p:cNvPr id="80" name="textbox 80"/>
          <p:cNvSpPr/>
          <p:nvPr/>
        </p:nvSpPr>
        <p:spPr>
          <a:xfrm>
            <a:off x="5432920" y="2608656"/>
            <a:ext cx="3460115" cy="1992629"/>
          </a:xfrm>
          <a:prstGeom prst="rect">
            <a:avLst/>
          </a:prstGeom>
          <a:noFill/>
          <a:ln w="0" cap="flat">
            <a:noFill/>
            <a:prstDash val="solid"/>
            <a:miter lim="0"/>
          </a:ln>
        </p:spPr>
        <p:txBody>
          <a:bodyPr vert="horz" wrap="square" lIns="0" tIns="0" rIns="0" bIns="0"/>
          <a:lstStyle/>
          <a:p>
            <a:pPr algn="l" rtl="0" eaLnBrk="0">
              <a:lnSpc>
                <a:spcPct val="95000"/>
              </a:lnSpc>
            </a:pPr>
            <a:endParaRPr sz="100" dirty="0">
              <a:latin typeface="Arial" panose="020B0604020202020204"/>
              <a:ea typeface="Arial" panose="020B0604020202020204"/>
              <a:cs typeface="Arial" panose="020B0604020202020204"/>
            </a:endParaRPr>
          </a:p>
          <a:p>
            <a:pPr marL="12700" algn="l" rtl="0" eaLnBrk="0">
              <a:lnSpc>
                <a:spcPct val="92000"/>
              </a:lnSpc>
            </a:pPr>
            <a:r>
              <a:rPr sz="4700" b="1" kern="0" spc="70" dirty="0">
                <a:solidFill>
                  <a:srgbClr val="000000">
                    <a:alpha val="100000"/>
                  </a:srgbClr>
                </a:solidFill>
                <a:latin typeface="微软雅黑"/>
                <a:ea typeface="微软雅黑"/>
                <a:cs typeface="微软雅黑"/>
              </a:rPr>
              <a:t>设计原则</a:t>
            </a:r>
            <a:endParaRPr sz="4700" dirty="0">
              <a:latin typeface="微软雅黑"/>
              <a:ea typeface="微软雅黑"/>
              <a:cs typeface="微软雅黑"/>
            </a:endParaRPr>
          </a:p>
          <a:p>
            <a:pPr algn="l" rtl="0" eaLnBrk="0">
              <a:lnSpc>
                <a:spcPct val="111000"/>
              </a:lnSpc>
            </a:pPr>
            <a:endParaRPr sz="1000" dirty="0">
              <a:latin typeface="Arial" panose="020B0604020202020204"/>
              <a:ea typeface="Arial" panose="020B0604020202020204"/>
              <a:cs typeface="Arial" panose="020B0604020202020204"/>
            </a:endParaRPr>
          </a:p>
          <a:p>
            <a:pPr marL="18415" algn="l" rtl="0" eaLnBrk="0">
              <a:lnSpc>
                <a:spcPct val="96000"/>
              </a:lnSpc>
              <a:spcBef>
                <a:spcPts val="515"/>
              </a:spcBef>
            </a:pPr>
            <a:r>
              <a:rPr sz="1700" kern="0" spc="70" dirty="0">
                <a:solidFill>
                  <a:srgbClr val="000000">
                    <a:alpha val="100000"/>
                  </a:srgbClr>
                </a:solidFill>
                <a:latin typeface="微软雅黑"/>
                <a:ea typeface="微软雅黑"/>
                <a:cs typeface="微软雅黑"/>
              </a:rPr>
              <a:t>整合多种传感技术与数据分析</a:t>
            </a:r>
            <a:r>
              <a:rPr sz="1700" kern="0" spc="-240" dirty="0">
                <a:solidFill>
                  <a:srgbClr val="000000">
                    <a:alpha val="100000"/>
                  </a:srgbClr>
                </a:solidFill>
                <a:latin typeface="微软雅黑"/>
                <a:ea typeface="微软雅黑"/>
                <a:cs typeface="微软雅黑"/>
              </a:rPr>
              <a:t> </a:t>
            </a:r>
            <a:r>
              <a:rPr sz="1700" kern="0" spc="70" dirty="0">
                <a:solidFill>
                  <a:srgbClr val="000000">
                    <a:alpha val="100000"/>
                  </a:srgbClr>
                </a:solidFill>
                <a:latin typeface="微软雅黑"/>
                <a:ea typeface="微软雅黑"/>
                <a:cs typeface="微软雅黑"/>
              </a:rPr>
              <a:t>，</a:t>
            </a:r>
            <a:r>
              <a:rPr sz="1700" kern="0" spc="-350" dirty="0">
                <a:solidFill>
                  <a:srgbClr val="000000">
                    <a:alpha val="100000"/>
                  </a:srgbClr>
                </a:solidFill>
                <a:latin typeface="微软雅黑"/>
                <a:ea typeface="微软雅黑"/>
                <a:cs typeface="微软雅黑"/>
              </a:rPr>
              <a:t> </a:t>
            </a:r>
            <a:r>
              <a:rPr sz="1700" kern="0" spc="70" dirty="0">
                <a:solidFill>
                  <a:srgbClr val="000000">
                    <a:alpha val="100000"/>
                  </a:srgbClr>
                </a:solidFill>
                <a:latin typeface="微软雅黑"/>
                <a:ea typeface="微软雅黑"/>
                <a:cs typeface="微软雅黑"/>
              </a:rPr>
              <a:t>以</a:t>
            </a:r>
            <a:endParaRPr sz="1700" dirty="0">
              <a:latin typeface="微软雅黑"/>
              <a:ea typeface="微软雅黑"/>
              <a:cs typeface="微软雅黑"/>
            </a:endParaRPr>
          </a:p>
          <a:p>
            <a:pPr marL="21590" algn="l" rtl="0" eaLnBrk="0">
              <a:lnSpc>
                <a:spcPct val="96000"/>
              </a:lnSpc>
              <a:spcBef>
                <a:spcPts val="1280"/>
              </a:spcBef>
            </a:pPr>
            <a:r>
              <a:rPr sz="1700" kern="0" spc="80" dirty="0">
                <a:solidFill>
                  <a:srgbClr val="000000">
                    <a:alpha val="100000"/>
                  </a:srgbClr>
                </a:solidFill>
                <a:latin typeface="微软雅黑"/>
                <a:ea typeface="微软雅黑"/>
                <a:cs typeface="微软雅黑"/>
              </a:rPr>
              <a:t>实现快速响应和准确预警</a:t>
            </a:r>
            <a:r>
              <a:rPr sz="1700" kern="0" spc="-240" dirty="0">
                <a:solidFill>
                  <a:srgbClr val="000000">
                    <a:alpha val="100000"/>
                  </a:srgbClr>
                </a:solidFill>
                <a:latin typeface="微软雅黑"/>
                <a:ea typeface="微软雅黑"/>
                <a:cs typeface="微软雅黑"/>
              </a:rPr>
              <a:t> </a:t>
            </a:r>
            <a:r>
              <a:rPr sz="1700" kern="0" spc="80" dirty="0">
                <a:solidFill>
                  <a:srgbClr val="000000">
                    <a:alpha val="100000"/>
                  </a:srgbClr>
                </a:solidFill>
                <a:latin typeface="微软雅黑"/>
                <a:ea typeface="微软雅黑"/>
                <a:cs typeface="微软雅黑"/>
              </a:rPr>
              <a:t>，提</a:t>
            </a:r>
            <a:r>
              <a:rPr sz="1700" kern="0" spc="70" dirty="0">
                <a:solidFill>
                  <a:srgbClr val="000000">
                    <a:alpha val="100000"/>
                  </a:srgbClr>
                </a:solidFill>
                <a:latin typeface="微软雅黑"/>
                <a:ea typeface="微软雅黑"/>
                <a:cs typeface="微软雅黑"/>
              </a:rPr>
              <a:t>升安</a:t>
            </a:r>
            <a:endParaRPr sz="1700" dirty="0">
              <a:latin typeface="微软雅黑"/>
              <a:ea typeface="微软雅黑"/>
              <a:cs typeface="微软雅黑"/>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a:p>
            <a:pPr marL="20955" algn="l" rtl="0" eaLnBrk="0">
              <a:lnSpc>
                <a:spcPct val="96000"/>
              </a:lnSpc>
            </a:pPr>
            <a:r>
              <a:rPr sz="1700" kern="0" spc="80" dirty="0">
                <a:solidFill>
                  <a:srgbClr val="000000">
                    <a:alpha val="100000"/>
                  </a:srgbClr>
                </a:solidFill>
                <a:latin typeface="微软雅黑"/>
                <a:ea typeface="微软雅黑"/>
                <a:cs typeface="微软雅黑"/>
              </a:rPr>
              <a:t>全管理的效果与效率。</a:t>
            </a:r>
            <a:endParaRPr sz="1700" dirty="0">
              <a:latin typeface="微软雅黑"/>
              <a:ea typeface="微软雅黑"/>
              <a:cs typeface="微软雅黑"/>
            </a:endParaRPr>
          </a:p>
        </p:txBody>
      </p:sp>
      <p:sp>
        <p:nvSpPr>
          <p:cNvPr id="82" name="textbox 82"/>
          <p:cNvSpPr/>
          <p:nvPr/>
        </p:nvSpPr>
        <p:spPr>
          <a:xfrm>
            <a:off x="3735705" y="3070225"/>
            <a:ext cx="1165225" cy="989330"/>
          </a:xfrm>
          <a:prstGeom prst="rect">
            <a:avLst/>
          </a:prstGeom>
          <a:noFill/>
          <a:ln w="0" cap="flat">
            <a:noFill/>
            <a:prstDash val="solid"/>
            <a:miter lim="0"/>
          </a:ln>
        </p:spPr>
        <p:txBody>
          <a:bodyPr vert="horz" wrap="square" lIns="0" tIns="0" rIns="0" bIns="0"/>
          <a:lstStyle/>
          <a:p>
            <a:pPr algn="l" rtl="0" eaLnBrk="0">
              <a:lnSpc>
                <a:spcPct val="87000"/>
              </a:lnSpc>
            </a:pPr>
            <a:endParaRPr sz="100" dirty="0">
              <a:latin typeface="Arial" panose="020B0604020202020204"/>
              <a:ea typeface="Arial" panose="020B0604020202020204"/>
              <a:cs typeface="Arial" panose="020B0604020202020204"/>
            </a:endParaRPr>
          </a:p>
          <a:p>
            <a:pPr marL="12700" algn="l" rtl="0" eaLnBrk="0">
              <a:lnSpc>
                <a:spcPct val="89000"/>
              </a:lnSpc>
            </a:pPr>
            <a:r>
              <a:rPr sz="7100" b="1" kern="0" spc="-120" dirty="0">
                <a:solidFill>
                  <a:srgbClr val="FFFFFF">
                    <a:alpha val="100000"/>
                  </a:srgbClr>
                </a:solidFill>
                <a:latin typeface="Impact" panose="020B0806030902050204"/>
                <a:ea typeface="Impact" panose="020B0806030902050204"/>
                <a:cs typeface="Impact" panose="020B0806030902050204"/>
              </a:rPr>
              <a:t>0</a:t>
            </a:r>
            <a:r>
              <a:rPr lang="en-US" sz="7100" b="1" kern="0" spc="-120" dirty="0">
                <a:solidFill>
                  <a:srgbClr val="FFFFFF">
                    <a:alpha val="100000"/>
                  </a:srgbClr>
                </a:solidFill>
                <a:latin typeface="Impact" panose="020B0806030902050204"/>
                <a:ea typeface="Impact" panose="020B0806030902050204"/>
                <a:cs typeface="Impact" panose="020B0806030902050204"/>
              </a:rPr>
              <a:t>3</a:t>
            </a:r>
            <a:endParaRPr lang="en-US" sz="7100" b="1" kern="0" spc="-120" dirty="0">
              <a:solidFill>
                <a:srgbClr val="FFFFFF">
                  <a:alpha val="100000"/>
                </a:srgbClr>
              </a:solidFill>
              <a:latin typeface="Impact" panose="020B0806030902050204"/>
              <a:ea typeface="Impact" panose="020B0806030902050204"/>
              <a:cs typeface="Impact" panose="020B080603090205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4"/>
          <p:cNvPicPr>
            <a:picLocks noChangeAspect="1"/>
          </p:cNvPicPr>
          <p:nvPr/>
        </p:nvPicPr>
        <p:blipFill>
          <a:blip r:embed="rId1"/>
          <a:stretch>
            <a:fillRect/>
          </a:stretch>
        </p:blipFill>
        <p:spPr>
          <a:xfrm rot="21600000">
            <a:off x="585457" y="1702003"/>
            <a:ext cx="3008541" cy="3373031"/>
          </a:xfrm>
          <a:prstGeom prst="rect">
            <a:avLst/>
          </a:prstGeom>
        </p:spPr>
      </p:pic>
      <p:graphicFrame>
        <p:nvGraphicFramePr>
          <p:cNvPr id="86" name="table 86"/>
          <p:cNvGraphicFramePr>
            <a:graphicFrameLocks noGrp="1"/>
          </p:cNvGraphicFramePr>
          <p:nvPr/>
        </p:nvGraphicFramePr>
        <p:xfrm>
          <a:off x="7474584" y="4450714"/>
          <a:ext cx="4418965" cy="1449705"/>
        </p:xfrm>
        <a:graphic>
          <a:graphicData uri="http://schemas.openxmlformats.org/drawingml/2006/table">
            <a:tbl>
              <a:tblPr/>
              <a:tblGrid>
                <a:gridCol w="1787525"/>
                <a:gridCol w="2631439"/>
              </a:tblGrid>
              <a:tr h="659765">
                <a:tc>
                  <a:txBody>
                    <a:bodyPr/>
                    <a:lstStyle/>
                    <a:p>
                      <a:pPr algn="l" rtl="0" eaLnBrk="0">
                        <a:lnSpc>
                          <a:spcPct val="106000"/>
                        </a:lnSpc>
                      </a:pPr>
                      <a:endParaRPr sz="600" dirty="0">
                        <a:latin typeface="Arial" panose="020B0604020202020204"/>
                        <a:ea typeface="Arial" panose="020B0604020202020204"/>
                        <a:cs typeface="Arial" panose="020B0604020202020204"/>
                      </a:endParaRPr>
                    </a:p>
                    <a:p>
                      <a:pPr marL="691515" indent="-608965" algn="l" rtl="0" eaLnBrk="0">
                        <a:lnSpc>
                          <a:spcPct val="101000"/>
                        </a:lnSpc>
                        <a:spcBef>
                          <a:spcPts val="5"/>
                        </a:spcBef>
                      </a:pPr>
                      <a:r>
                        <a:rPr sz="1500" b="1" kern="0" spc="90" dirty="0">
                          <a:solidFill>
                            <a:srgbClr val="000000">
                              <a:alpha val="100000"/>
                            </a:srgbClr>
                          </a:solidFill>
                          <a:latin typeface="微软雅黑"/>
                          <a:ea typeface="微软雅黑"/>
                          <a:cs typeface="微软雅黑"/>
                        </a:rPr>
                        <a:t>现场烟雾报警识别</a:t>
                      </a:r>
                      <a:r>
                        <a:rPr sz="1500" b="1" kern="0" spc="20" dirty="0">
                          <a:solidFill>
                            <a:srgbClr val="000000">
                              <a:alpha val="100000"/>
                            </a:srgbClr>
                          </a:solidFill>
                          <a:latin typeface="微软雅黑"/>
                          <a:ea typeface="微软雅黑"/>
                          <a:cs typeface="微软雅黑"/>
                        </a:rPr>
                        <a:t>  </a:t>
                      </a:r>
                      <a:r>
                        <a:rPr sz="1500" b="1" kern="0" spc="80" dirty="0">
                          <a:solidFill>
                            <a:srgbClr val="000000">
                              <a:alpha val="100000"/>
                            </a:srgbClr>
                          </a:solidFill>
                          <a:latin typeface="微软雅黑"/>
                          <a:ea typeface="微软雅黑"/>
                          <a:cs typeface="微软雅黑"/>
                        </a:rPr>
                        <a:t>参数</a:t>
                      </a:r>
                      <a:endParaRPr sz="1500" dirty="0">
                        <a:latin typeface="微软雅黑"/>
                        <a:ea typeface="微软雅黑"/>
                        <a:cs typeface="微软雅黑"/>
                      </a:endParaRPr>
                    </a:p>
                  </a:txBody>
                  <a:tcPr marL="0" marR="0" marT="0" marB="0" vert="horz">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A2C3E1"/>
                    </a:solidFill>
                  </a:tcPr>
                </a:tc>
                <a:tc>
                  <a:txBody>
                    <a:bodyPr/>
                    <a:lstStyle/>
                    <a:p>
                      <a:pPr algn="l" rtl="0" eaLnBrk="0">
                        <a:lnSpc>
                          <a:spcPct val="106000"/>
                        </a:lnSpc>
                      </a:pPr>
                      <a:endParaRPr sz="600" dirty="0">
                        <a:latin typeface="Arial" panose="020B0604020202020204"/>
                        <a:ea typeface="Arial" panose="020B0604020202020204"/>
                        <a:cs typeface="Arial" panose="020B0604020202020204"/>
                      </a:endParaRPr>
                    </a:p>
                    <a:p>
                      <a:pPr marL="165735" indent="-62230" algn="l" rtl="0" eaLnBrk="0">
                        <a:lnSpc>
                          <a:spcPct val="101000"/>
                        </a:lnSpc>
                        <a:spcBef>
                          <a:spcPts val="0"/>
                        </a:spcBef>
                      </a:pPr>
                      <a:r>
                        <a:rPr sz="1500" b="1" kern="0" spc="90" dirty="0">
                          <a:solidFill>
                            <a:srgbClr val="000000">
                              <a:alpha val="100000"/>
                            </a:srgbClr>
                          </a:solidFill>
                          <a:latin typeface="微软雅黑"/>
                          <a:ea typeface="微软雅黑"/>
                          <a:cs typeface="微软雅黑"/>
                        </a:rPr>
                        <a:t>以火灾自动报警系统设计规</a:t>
                      </a:r>
                      <a:r>
                        <a:rPr sz="1500" b="1" kern="0" spc="20" dirty="0">
                          <a:solidFill>
                            <a:srgbClr val="000000">
                              <a:alpha val="100000"/>
                            </a:srgbClr>
                          </a:solidFill>
                          <a:latin typeface="微软雅黑"/>
                          <a:ea typeface="微软雅黑"/>
                          <a:cs typeface="微软雅黑"/>
                        </a:rPr>
                        <a:t>  </a:t>
                      </a:r>
                      <a:r>
                        <a:rPr sz="1500" b="1" kern="0" spc="50" dirty="0">
                          <a:solidFill>
                            <a:srgbClr val="000000">
                              <a:alpha val="100000"/>
                            </a:srgbClr>
                          </a:solidFill>
                          <a:latin typeface="微软雅黑"/>
                          <a:ea typeface="微软雅黑"/>
                          <a:cs typeface="微软雅黑"/>
                        </a:rPr>
                        <a:t>范 </a:t>
                      </a:r>
                      <a:r>
                        <a:rPr sz="1500" b="1" kern="0" spc="0" dirty="0">
                          <a:solidFill>
                            <a:srgbClr val="000000">
                              <a:alpha val="100000"/>
                            </a:srgbClr>
                          </a:solidFill>
                          <a:latin typeface="Arial" panose="020B0604020202020204"/>
                          <a:ea typeface="Arial" panose="020B0604020202020204"/>
                          <a:cs typeface="Arial" panose="020B0604020202020204"/>
                        </a:rPr>
                        <a:t>GB</a:t>
                      </a:r>
                      <a:r>
                        <a:rPr sz="1500" b="1" kern="0" spc="50" dirty="0">
                          <a:solidFill>
                            <a:srgbClr val="000000">
                              <a:alpha val="100000"/>
                            </a:srgbClr>
                          </a:solidFill>
                          <a:latin typeface="Arial" panose="020B0604020202020204"/>
                          <a:ea typeface="Arial" panose="020B0604020202020204"/>
                          <a:cs typeface="Arial" panose="020B0604020202020204"/>
                        </a:rPr>
                        <a:t>50116-2013 </a:t>
                      </a:r>
                      <a:r>
                        <a:rPr sz="1500" b="1" kern="0" spc="50" dirty="0">
                          <a:solidFill>
                            <a:srgbClr val="000000">
                              <a:alpha val="100000"/>
                            </a:srgbClr>
                          </a:solidFill>
                          <a:latin typeface="微软雅黑"/>
                          <a:ea typeface="微软雅黑"/>
                          <a:cs typeface="微软雅黑"/>
                        </a:rPr>
                        <a:t>为准。</a:t>
                      </a:r>
                      <a:endParaRPr sz="1500" dirty="0">
                        <a:latin typeface="微软雅黑"/>
                        <a:ea typeface="微软雅黑"/>
                        <a:cs typeface="微软雅黑"/>
                      </a:endParaRPr>
                    </a:p>
                  </a:txBody>
                  <a:tcPr marL="0" marR="0" marT="0" marB="0" vert="horz">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A2C3E1"/>
                    </a:solidFill>
                  </a:tcPr>
                </a:tc>
              </a:tr>
              <a:tr h="789940">
                <a:tc>
                  <a:txBody>
                    <a:bodyPr/>
                    <a:lstStyle/>
                    <a:p>
                      <a:pPr algn="l" rtl="0" eaLnBrk="0">
                        <a:lnSpc>
                          <a:spcPct val="185000"/>
                        </a:lnSpc>
                      </a:pPr>
                      <a:endParaRPr sz="10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285750" algn="l" rtl="0" eaLnBrk="0">
                        <a:lnSpc>
                          <a:spcPct val="96000"/>
                        </a:lnSpc>
                      </a:pPr>
                      <a:r>
                        <a:rPr sz="1500" b="1" kern="0" spc="90" dirty="0">
                          <a:solidFill>
                            <a:srgbClr val="000000">
                              <a:alpha val="100000"/>
                            </a:srgbClr>
                          </a:solidFill>
                          <a:latin typeface="微软雅黑"/>
                          <a:ea typeface="微软雅黑"/>
                          <a:cs typeface="微软雅黑"/>
                        </a:rPr>
                        <a:t>现场温度报警</a:t>
                      </a:r>
                      <a:endParaRPr sz="1500" dirty="0">
                        <a:latin typeface="微软雅黑"/>
                        <a:ea typeface="微软雅黑"/>
                        <a:cs typeface="微软雅黑"/>
                      </a:endParaRPr>
                    </a:p>
                  </a:txBody>
                  <a:tcPr marL="0" marR="0" marT="0" marB="0" vert="horz">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2C3E1"/>
                    </a:solidFill>
                  </a:tcPr>
                </a:tc>
                <a:tc>
                  <a:txBody>
                    <a:bodyPr/>
                    <a:lstStyle/>
                    <a:p>
                      <a:pPr algn="l" rtl="0" eaLnBrk="0">
                        <a:lnSpc>
                          <a:spcPct val="128000"/>
                        </a:lnSpc>
                      </a:pPr>
                      <a:endParaRPr sz="200" dirty="0">
                        <a:latin typeface="Arial" panose="020B0604020202020204"/>
                        <a:ea typeface="Arial" panose="020B0604020202020204"/>
                        <a:cs typeface="Arial" panose="020B0604020202020204"/>
                      </a:endParaRPr>
                    </a:p>
                    <a:p>
                      <a:pPr marL="98425" algn="l" rtl="0" eaLnBrk="0">
                        <a:lnSpc>
                          <a:spcPct val="96000"/>
                        </a:lnSpc>
                        <a:spcBef>
                          <a:spcPts val="0"/>
                        </a:spcBef>
                      </a:pPr>
                      <a:r>
                        <a:rPr sz="1500" b="1" kern="0" spc="90" dirty="0">
                          <a:solidFill>
                            <a:srgbClr val="000000">
                              <a:alpha val="100000"/>
                            </a:srgbClr>
                          </a:solidFill>
                          <a:latin typeface="微软雅黑"/>
                          <a:ea typeface="微软雅黑"/>
                          <a:cs typeface="微软雅黑"/>
                        </a:rPr>
                        <a:t>利用温控探测器来探测环境</a:t>
                      </a:r>
                      <a:endParaRPr sz="1500" dirty="0">
                        <a:latin typeface="微软雅黑"/>
                        <a:ea typeface="微软雅黑"/>
                        <a:cs typeface="微软雅黑"/>
                      </a:endParaRPr>
                    </a:p>
                    <a:p>
                      <a:pPr marL="607060" indent="-519430" algn="l" rtl="0" eaLnBrk="0">
                        <a:lnSpc>
                          <a:spcPct val="102000"/>
                        </a:lnSpc>
                        <a:spcBef>
                          <a:spcPts val="170"/>
                        </a:spcBef>
                      </a:pPr>
                      <a:r>
                        <a:rPr sz="1500" b="1" kern="0" spc="70" dirty="0">
                          <a:solidFill>
                            <a:srgbClr val="000000">
                              <a:alpha val="100000"/>
                            </a:srgbClr>
                          </a:solidFill>
                          <a:latin typeface="微软雅黑"/>
                          <a:ea typeface="微软雅黑"/>
                          <a:cs typeface="微软雅黑"/>
                        </a:rPr>
                        <a:t>温度</a:t>
                      </a:r>
                      <a:r>
                        <a:rPr sz="1500" b="1" kern="0" spc="-210" dirty="0">
                          <a:solidFill>
                            <a:srgbClr val="000000">
                              <a:alpha val="100000"/>
                            </a:srgbClr>
                          </a:solidFill>
                          <a:latin typeface="微软雅黑"/>
                          <a:ea typeface="微软雅黑"/>
                          <a:cs typeface="微软雅黑"/>
                        </a:rPr>
                        <a:t> </a:t>
                      </a:r>
                      <a:r>
                        <a:rPr sz="1500" b="1" kern="0" spc="70" dirty="0">
                          <a:solidFill>
                            <a:srgbClr val="000000">
                              <a:alpha val="100000"/>
                            </a:srgbClr>
                          </a:solidFill>
                          <a:latin typeface="微软雅黑"/>
                          <a:ea typeface="微软雅黑"/>
                          <a:cs typeface="微软雅黑"/>
                        </a:rPr>
                        <a:t>，如超过</a:t>
                      </a:r>
                      <a:r>
                        <a:rPr sz="1500" b="1" kern="0" spc="70" dirty="0">
                          <a:solidFill>
                            <a:srgbClr val="000000">
                              <a:alpha val="100000"/>
                            </a:srgbClr>
                          </a:solidFill>
                          <a:latin typeface="Arial" panose="020B0604020202020204"/>
                          <a:ea typeface="Arial" panose="020B0604020202020204"/>
                          <a:cs typeface="Arial" panose="020B0604020202020204"/>
                        </a:rPr>
                        <a:t>60</a:t>
                      </a:r>
                      <a:r>
                        <a:rPr sz="1500" b="1" kern="0" spc="70" dirty="0">
                          <a:solidFill>
                            <a:srgbClr val="000000">
                              <a:alpha val="100000"/>
                            </a:srgbClr>
                          </a:solidFill>
                          <a:latin typeface="MS UI Gothic"/>
                          <a:ea typeface="MS UI Gothic"/>
                          <a:cs typeface="MS UI Gothic"/>
                        </a:rPr>
                        <a:t>℃</a:t>
                      </a:r>
                      <a:r>
                        <a:rPr sz="1500" b="1" kern="0" spc="70" dirty="0">
                          <a:solidFill>
                            <a:srgbClr val="000000">
                              <a:alpha val="100000"/>
                            </a:srgbClr>
                          </a:solidFill>
                          <a:latin typeface="微软雅黑"/>
                          <a:ea typeface="微软雅黑"/>
                          <a:cs typeface="微软雅黑"/>
                        </a:rPr>
                        <a:t>将对异常</a:t>
                      </a:r>
                      <a:r>
                        <a:rPr sz="1500" b="1" kern="0" spc="0" dirty="0">
                          <a:solidFill>
                            <a:srgbClr val="000000">
                              <a:alpha val="100000"/>
                            </a:srgbClr>
                          </a:solidFill>
                          <a:latin typeface="微软雅黑"/>
                          <a:ea typeface="微软雅黑"/>
                          <a:cs typeface="微软雅黑"/>
                        </a:rPr>
                        <a:t>  </a:t>
                      </a:r>
                      <a:r>
                        <a:rPr sz="1500" b="1" kern="0" spc="80" dirty="0">
                          <a:solidFill>
                            <a:srgbClr val="000000">
                              <a:alpha val="100000"/>
                            </a:srgbClr>
                          </a:solidFill>
                          <a:latin typeface="微软雅黑"/>
                          <a:ea typeface="微软雅黑"/>
                          <a:cs typeface="微软雅黑"/>
                        </a:rPr>
                        <a:t>温度进行报警。</a:t>
                      </a:r>
                      <a:endParaRPr sz="1500" dirty="0">
                        <a:latin typeface="微软雅黑"/>
                        <a:ea typeface="微软雅黑"/>
                        <a:cs typeface="微软雅黑"/>
                      </a:endParaRPr>
                    </a:p>
                  </a:txBody>
                  <a:tcPr marL="0" marR="0" marT="0" marB="0" vert="horz">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EDEDED"/>
                    </a:solidFill>
                  </a:tcPr>
                </a:tc>
              </a:tr>
            </a:tbl>
          </a:graphicData>
        </a:graphic>
      </p:graphicFrame>
      <p:graphicFrame>
        <p:nvGraphicFramePr>
          <p:cNvPr id="88" name="table 88"/>
          <p:cNvGraphicFramePr>
            <a:graphicFrameLocks noGrp="1"/>
          </p:cNvGraphicFramePr>
          <p:nvPr/>
        </p:nvGraphicFramePr>
        <p:xfrm>
          <a:off x="7474584" y="1702434"/>
          <a:ext cx="4418965" cy="1041400"/>
        </p:xfrm>
        <a:graphic>
          <a:graphicData uri="http://schemas.openxmlformats.org/drawingml/2006/table">
            <a:tbl>
              <a:tblPr/>
              <a:tblGrid>
                <a:gridCol w="1812925"/>
                <a:gridCol w="1386839"/>
                <a:gridCol w="1219200"/>
              </a:tblGrid>
              <a:tr h="668655">
                <a:tc>
                  <a:txBody>
                    <a:bodyPr/>
                    <a:lstStyle/>
                    <a:p>
                      <a:pPr algn="l" rtl="0" eaLnBrk="0">
                        <a:lnSpc>
                          <a:spcPct val="111000"/>
                        </a:lnSpc>
                      </a:pPr>
                      <a:endParaRPr sz="600" dirty="0">
                        <a:latin typeface="Arial" panose="020B0604020202020204"/>
                        <a:ea typeface="Arial" panose="020B0604020202020204"/>
                        <a:cs typeface="Arial" panose="020B0604020202020204"/>
                      </a:endParaRPr>
                    </a:p>
                    <a:p>
                      <a:pPr marL="409575" indent="-211455" algn="l" rtl="0" eaLnBrk="0">
                        <a:lnSpc>
                          <a:spcPct val="101000"/>
                        </a:lnSpc>
                        <a:spcBef>
                          <a:spcPts val="0"/>
                        </a:spcBef>
                      </a:pPr>
                      <a:r>
                        <a:rPr sz="1500" b="1" kern="0" spc="90" dirty="0">
                          <a:solidFill>
                            <a:srgbClr val="000000">
                              <a:alpha val="100000"/>
                            </a:srgbClr>
                          </a:solidFill>
                          <a:latin typeface="微软雅黑"/>
                          <a:ea typeface="微软雅黑"/>
                          <a:cs typeface="微软雅黑"/>
                        </a:rPr>
                        <a:t>火焰区域占原始</a:t>
                      </a:r>
                      <a:r>
                        <a:rPr sz="1500" b="1" kern="0" spc="0" dirty="0">
                          <a:solidFill>
                            <a:srgbClr val="000000">
                              <a:alpha val="100000"/>
                            </a:srgbClr>
                          </a:solidFill>
                          <a:latin typeface="微软雅黑"/>
                          <a:ea typeface="微软雅黑"/>
                          <a:cs typeface="微软雅黑"/>
                        </a:rPr>
                        <a:t>    </a:t>
                      </a:r>
                      <a:r>
                        <a:rPr sz="1500" b="1" kern="0" spc="70" dirty="0">
                          <a:solidFill>
                            <a:srgbClr val="000000">
                              <a:alpha val="100000"/>
                            </a:srgbClr>
                          </a:solidFill>
                          <a:latin typeface="微软雅黑"/>
                          <a:ea typeface="微软雅黑"/>
                          <a:cs typeface="微软雅黑"/>
                        </a:rPr>
                        <a:t>图片的面积</a:t>
                      </a:r>
                      <a:endParaRPr sz="1500" dirty="0">
                        <a:latin typeface="微软雅黑"/>
                        <a:ea typeface="微软雅黑"/>
                        <a:cs typeface="微软雅黑"/>
                      </a:endParaRPr>
                    </a:p>
                  </a:txBody>
                  <a:tcPr marL="0" marR="0" marT="0" marB="0" vert="horz">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A2C3E1"/>
                    </a:solidFill>
                  </a:tcPr>
                </a:tc>
                <a:tc>
                  <a:txBody>
                    <a:bodyPr/>
                    <a:lstStyle/>
                    <a:p>
                      <a:pPr algn="l" rtl="0" eaLnBrk="0">
                        <a:lnSpc>
                          <a:spcPct val="147000"/>
                        </a:lnSpc>
                      </a:pPr>
                      <a:endParaRPr sz="1000" dirty="0">
                        <a:latin typeface="Arial" panose="020B0604020202020204"/>
                        <a:ea typeface="Arial" panose="020B0604020202020204"/>
                        <a:cs typeface="Arial" panose="020B0604020202020204"/>
                      </a:endParaRPr>
                    </a:p>
                    <a:p>
                      <a:pPr marL="346710" algn="l" rtl="0" eaLnBrk="0">
                        <a:lnSpc>
                          <a:spcPct val="95000"/>
                        </a:lnSpc>
                        <a:spcBef>
                          <a:spcPts val="0"/>
                        </a:spcBef>
                      </a:pPr>
                      <a:r>
                        <a:rPr sz="1500" b="1" kern="0" spc="70" dirty="0">
                          <a:solidFill>
                            <a:srgbClr val="000000">
                              <a:alpha val="100000"/>
                            </a:srgbClr>
                          </a:solidFill>
                          <a:latin typeface="微软雅黑"/>
                          <a:ea typeface="微软雅黑"/>
                          <a:cs typeface="微软雅黑"/>
                        </a:rPr>
                        <a:t>小于</a:t>
                      </a:r>
                      <a:r>
                        <a:rPr sz="1500" b="1" kern="0" spc="70" dirty="0">
                          <a:solidFill>
                            <a:srgbClr val="000000">
                              <a:alpha val="100000"/>
                            </a:srgbClr>
                          </a:solidFill>
                          <a:latin typeface="Arial" panose="020B0604020202020204"/>
                          <a:ea typeface="Arial" panose="020B0604020202020204"/>
                          <a:cs typeface="Arial" panose="020B0604020202020204"/>
                        </a:rPr>
                        <a:t>5%</a:t>
                      </a:r>
                      <a:endParaRPr sz="1500" dirty="0">
                        <a:latin typeface="Arial" panose="020B0604020202020204"/>
                        <a:ea typeface="Arial" panose="020B0604020202020204"/>
                        <a:cs typeface="Arial" panose="020B0604020202020204"/>
                      </a:endParaRPr>
                    </a:p>
                  </a:txBody>
                  <a:tcPr marL="0" marR="0" marT="0" marB="0" vert="horz">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A2C3E1"/>
                    </a:solidFill>
                  </a:tcPr>
                </a:tc>
                <a:tc>
                  <a:txBody>
                    <a:bodyPr/>
                    <a:lstStyle/>
                    <a:p>
                      <a:pPr algn="l" rtl="0" eaLnBrk="0">
                        <a:lnSpc>
                          <a:spcPct val="147000"/>
                        </a:lnSpc>
                      </a:pPr>
                      <a:endParaRPr sz="1000" dirty="0">
                        <a:latin typeface="Arial" panose="020B0604020202020204"/>
                        <a:ea typeface="Arial" panose="020B0604020202020204"/>
                        <a:cs typeface="Arial" panose="020B0604020202020204"/>
                      </a:endParaRPr>
                    </a:p>
                    <a:p>
                      <a:pPr marL="234950" algn="l" rtl="0" eaLnBrk="0">
                        <a:lnSpc>
                          <a:spcPct val="95000"/>
                        </a:lnSpc>
                        <a:spcBef>
                          <a:spcPts val="0"/>
                        </a:spcBef>
                      </a:pPr>
                      <a:r>
                        <a:rPr sz="1500" b="1" kern="0" spc="50" dirty="0">
                          <a:solidFill>
                            <a:srgbClr val="000000">
                              <a:alpha val="100000"/>
                            </a:srgbClr>
                          </a:solidFill>
                          <a:latin typeface="微软雅黑"/>
                          <a:ea typeface="微软雅黑"/>
                          <a:cs typeface="微软雅黑"/>
                        </a:rPr>
                        <a:t>大于 </a:t>
                      </a:r>
                      <a:r>
                        <a:rPr sz="1500" b="1" kern="0" spc="50" dirty="0">
                          <a:solidFill>
                            <a:srgbClr val="000000">
                              <a:alpha val="100000"/>
                            </a:srgbClr>
                          </a:solidFill>
                          <a:latin typeface="Arial" panose="020B0604020202020204"/>
                          <a:ea typeface="Arial" panose="020B0604020202020204"/>
                          <a:cs typeface="Arial" panose="020B0604020202020204"/>
                        </a:rPr>
                        <a:t>5%</a:t>
                      </a:r>
                      <a:endParaRPr sz="1500" dirty="0">
                        <a:latin typeface="Arial" panose="020B0604020202020204"/>
                        <a:ea typeface="Arial" panose="020B0604020202020204"/>
                        <a:cs typeface="Arial" panose="020B0604020202020204"/>
                      </a:endParaRPr>
                    </a:p>
                  </a:txBody>
                  <a:tcPr marL="0" marR="0" marT="0" marB="0" vert="horz">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A2C3E1"/>
                    </a:solidFill>
                  </a:tcPr>
                </a:tc>
              </a:tr>
              <a:tr h="372744">
                <a:tc>
                  <a:txBody>
                    <a:bodyPr/>
                    <a:lstStyle/>
                    <a:p>
                      <a:pPr algn="l" rtl="0" eaLnBrk="0">
                        <a:lnSpc>
                          <a:spcPct val="121000"/>
                        </a:lnSpc>
                      </a:pPr>
                      <a:endParaRPr sz="400" dirty="0">
                        <a:latin typeface="Arial" panose="020B0604020202020204"/>
                        <a:ea typeface="Arial" panose="020B0604020202020204"/>
                        <a:cs typeface="Arial" panose="020B0604020202020204"/>
                      </a:endParaRPr>
                    </a:p>
                    <a:p>
                      <a:pPr marL="400685" algn="l" rtl="0" eaLnBrk="0">
                        <a:lnSpc>
                          <a:spcPct val="96000"/>
                        </a:lnSpc>
                        <a:spcBef>
                          <a:spcPts val="5"/>
                        </a:spcBef>
                      </a:pPr>
                      <a:r>
                        <a:rPr sz="1500" kern="0" spc="90" dirty="0">
                          <a:solidFill>
                            <a:srgbClr val="000000">
                              <a:alpha val="100000"/>
                            </a:srgbClr>
                          </a:solidFill>
                          <a:latin typeface="微软雅黑"/>
                          <a:ea typeface="微软雅黑"/>
                          <a:cs typeface="微软雅黑"/>
                        </a:rPr>
                        <a:t>识别准确率</a:t>
                      </a:r>
                      <a:endParaRPr sz="1500" dirty="0">
                        <a:latin typeface="微软雅黑"/>
                        <a:ea typeface="微软雅黑"/>
                        <a:cs typeface="微软雅黑"/>
                      </a:endParaRPr>
                    </a:p>
                  </a:txBody>
                  <a:tcPr marL="0" marR="0" marT="0" marB="0" vert="horz">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2C3E1"/>
                    </a:solidFill>
                  </a:tcPr>
                </a:tc>
                <a:tc>
                  <a:txBody>
                    <a:bodyPr/>
                    <a:lstStyle/>
                    <a:p>
                      <a:pPr algn="l" rtl="0" eaLnBrk="0">
                        <a:lnSpc>
                          <a:spcPct val="198000"/>
                        </a:lnSpc>
                      </a:pPr>
                      <a:endParaRPr sz="100" dirty="0">
                        <a:latin typeface="Arial" panose="020B0604020202020204"/>
                        <a:ea typeface="Arial" panose="020B0604020202020204"/>
                        <a:cs typeface="Arial" panose="020B0604020202020204"/>
                      </a:endParaRPr>
                    </a:p>
                    <a:p>
                      <a:pPr marL="498475" algn="l" rtl="0" eaLnBrk="0">
                        <a:lnSpc>
                          <a:spcPts val="2175"/>
                        </a:lnSpc>
                      </a:pPr>
                      <a:r>
                        <a:rPr sz="1500" kern="0" spc="30" dirty="0">
                          <a:solidFill>
                            <a:srgbClr val="000000">
                              <a:alpha val="100000"/>
                            </a:srgbClr>
                          </a:solidFill>
                          <a:latin typeface="Arial" panose="020B0604020202020204"/>
                          <a:ea typeface="Arial" panose="020B0604020202020204"/>
                          <a:cs typeface="Arial" panose="020B0604020202020204"/>
                        </a:rPr>
                        <a:t>99%</a:t>
                      </a:r>
                      <a:endParaRPr sz="1500" dirty="0">
                        <a:latin typeface="Arial" panose="020B0604020202020204"/>
                        <a:ea typeface="Arial" panose="020B0604020202020204"/>
                        <a:cs typeface="Arial" panose="020B0604020202020204"/>
                      </a:endParaRPr>
                    </a:p>
                  </a:txBody>
                  <a:tcPr marL="0" marR="0" marT="0" marB="0" vert="horz">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DEDED"/>
                    </a:solidFill>
                  </a:tcPr>
                </a:tc>
                <a:tc>
                  <a:txBody>
                    <a:bodyPr/>
                    <a:lstStyle/>
                    <a:p>
                      <a:pPr algn="l" rtl="0" eaLnBrk="0">
                        <a:lnSpc>
                          <a:spcPct val="198000"/>
                        </a:lnSpc>
                      </a:pPr>
                      <a:endParaRPr sz="100" dirty="0">
                        <a:latin typeface="Arial" panose="020B0604020202020204"/>
                        <a:ea typeface="Arial" panose="020B0604020202020204"/>
                        <a:cs typeface="Arial" panose="020B0604020202020204"/>
                      </a:endParaRPr>
                    </a:p>
                    <a:p>
                      <a:pPr marL="371475" algn="l" rtl="0" eaLnBrk="0">
                        <a:lnSpc>
                          <a:spcPts val="2175"/>
                        </a:lnSpc>
                      </a:pPr>
                      <a:r>
                        <a:rPr sz="1500" kern="0" spc="10" dirty="0">
                          <a:solidFill>
                            <a:srgbClr val="000000">
                              <a:alpha val="100000"/>
                            </a:srgbClr>
                          </a:solidFill>
                          <a:latin typeface="Arial" panose="020B0604020202020204"/>
                          <a:ea typeface="Arial" panose="020B0604020202020204"/>
                          <a:cs typeface="Arial" panose="020B0604020202020204"/>
                        </a:rPr>
                        <a:t>100%</a:t>
                      </a:r>
                      <a:endParaRPr sz="1500" dirty="0">
                        <a:latin typeface="Arial" panose="020B0604020202020204"/>
                        <a:ea typeface="Arial" panose="020B0604020202020204"/>
                        <a:cs typeface="Arial" panose="020B0604020202020204"/>
                      </a:endParaRPr>
                    </a:p>
                  </a:txBody>
                  <a:tcPr marL="0" marR="0" marT="0" marB="0" vert="horz">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EDEDED"/>
                    </a:solidFill>
                  </a:tcPr>
                </a:tc>
              </a:tr>
            </a:tbl>
          </a:graphicData>
        </a:graphic>
      </p:graphicFrame>
      <p:graphicFrame>
        <p:nvGraphicFramePr>
          <p:cNvPr id="90" name="table 90"/>
          <p:cNvGraphicFramePr>
            <a:graphicFrameLocks noGrp="1"/>
          </p:cNvGraphicFramePr>
          <p:nvPr/>
        </p:nvGraphicFramePr>
        <p:xfrm>
          <a:off x="7474584" y="3085465"/>
          <a:ext cx="4419600" cy="888365"/>
        </p:xfrm>
        <a:graphic>
          <a:graphicData uri="http://schemas.openxmlformats.org/drawingml/2006/table">
            <a:tbl>
              <a:tblPr/>
              <a:tblGrid>
                <a:gridCol w="1787525"/>
                <a:gridCol w="1412875"/>
                <a:gridCol w="1219200"/>
              </a:tblGrid>
              <a:tr h="545465">
                <a:tc>
                  <a:txBody>
                    <a:bodyPr/>
                    <a:lstStyle/>
                    <a:p>
                      <a:pPr algn="l" rtl="0" eaLnBrk="0">
                        <a:lnSpc>
                          <a:spcPct val="125000"/>
                        </a:lnSpc>
                      </a:pPr>
                      <a:endParaRPr sz="200" dirty="0">
                        <a:latin typeface="Arial" panose="020B0604020202020204"/>
                        <a:ea typeface="Arial" panose="020B0604020202020204"/>
                        <a:cs typeface="Arial" panose="020B0604020202020204"/>
                      </a:endParaRPr>
                    </a:p>
                    <a:p>
                      <a:pPr marL="82550" algn="l" rtl="0" eaLnBrk="0">
                        <a:lnSpc>
                          <a:spcPct val="89000"/>
                        </a:lnSpc>
                      </a:pPr>
                      <a:r>
                        <a:rPr sz="1500" b="1" kern="0" spc="90" dirty="0">
                          <a:solidFill>
                            <a:srgbClr val="000000">
                              <a:alpha val="100000"/>
                            </a:srgbClr>
                          </a:solidFill>
                          <a:latin typeface="微软雅黑"/>
                          <a:ea typeface="微软雅黑"/>
                          <a:cs typeface="微软雅黑"/>
                        </a:rPr>
                        <a:t>烟雾在图像中浓度</a:t>
                      </a:r>
                      <a:endParaRPr sz="1500" dirty="0">
                        <a:latin typeface="微软雅黑"/>
                        <a:ea typeface="微软雅黑"/>
                        <a:cs typeface="微软雅黑"/>
                      </a:endParaRPr>
                    </a:p>
                    <a:p>
                      <a:pPr marL="530860" algn="l" rtl="0" eaLnBrk="0">
                        <a:lnSpc>
                          <a:spcPts val="2280"/>
                        </a:lnSpc>
                      </a:pPr>
                      <a:r>
                        <a:rPr sz="1500" b="1" kern="0" spc="50" dirty="0">
                          <a:solidFill>
                            <a:srgbClr val="000000">
                              <a:alpha val="100000"/>
                            </a:srgbClr>
                          </a:solidFill>
                          <a:latin typeface="Arial" panose="020B0604020202020204"/>
                          <a:ea typeface="Arial" panose="020B0604020202020204"/>
                          <a:cs typeface="Arial" panose="020B0604020202020204"/>
                        </a:rPr>
                        <a:t>(</a:t>
                      </a:r>
                      <a:r>
                        <a:rPr sz="1500" b="1" kern="0" spc="50" dirty="0">
                          <a:solidFill>
                            <a:srgbClr val="000000">
                              <a:alpha val="100000"/>
                            </a:srgbClr>
                          </a:solidFill>
                          <a:latin typeface="微软雅黑"/>
                          <a:ea typeface="微软雅黑"/>
                          <a:cs typeface="微软雅黑"/>
                        </a:rPr>
                        <a:t>透明度</a:t>
                      </a:r>
                      <a:r>
                        <a:rPr sz="1500" b="1" kern="0" spc="50" dirty="0">
                          <a:solidFill>
                            <a:srgbClr val="000000">
                              <a:alpha val="100000"/>
                            </a:srgbClr>
                          </a:solidFill>
                          <a:latin typeface="Arial" panose="020B0604020202020204"/>
                          <a:ea typeface="Arial" panose="020B0604020202020204"/>
                          <a:cs typeface="Arial" panose="020B0604020202020204"/>
                        </a:rPr>
                        <a:t>)</a:t>
                      </a:r>
                      <a:endParaRPr sz="1500" dirty="0">
                        <a:latin typeface="Arial" panose="020B0604020202020204"/>
                        <a:ea typeface="Arial" panose="020B0604020202020204"/>
                        <a:cs typeface="Arial" panose="020B0604020202020204"/>
                      </a:endParaRPr>
                    </a:p>
                  </a:txBody>
                  <a:tcPr marL="0" marR="0" marT="0" marB="0" vert="horz">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A2C3E1"/>
                    </a:solidFill>
                  </a:tcPr>
                </a:tc>
                <a:tc>
                  <a:txBody>
                    <a:bodyPr/>
                    <a:lstStyle/>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50800" algn="l" rtl="0" eaLnBrk="0">
                        <a:lnSpc>
                          <a:spcPct val="95000"/>
                        </a:lnSpc>
                      </a:pPr>
                      <a:r>
                        <a:rPr sz="1500" b="1" kern="0" spc="0" dirty="0">
                          <a:solidFill>
                            <a:srgbClr val="000000">
                              <a:alpha val="100000"/>
                            </a:srgbClr>
                          </a:solidFill>
                          <a:latin typeface="Arial" panose="020B0604020202020204"/>
                          <a:ea typeface="Arial" panose="020B0604020202020204"/>
                          <a:cs typeface="Arial" panose="020B0604020202020204"/>
                        </a:rPr>
                        <a:t>Alpha</a:t>
                      </a:r>
                      <a:r>
                        <a:rPr sz="1500" b="1" kern="0" spc="110" dirty="0">
                          <a:solidFill>
                            <a:srgbClr val="000000">
                              <a:alpha val="100000"/>
                            </a:srgbClr>
                          </a:solidFill>
                          <a:latin typeface="Arial" panose="020B0604020202020204"/>
                          <a:ea typeface="Arial" panose="020B0604020202020204"/>
                          <a:cs typeface="Arial" panose="020B0604020202020204"/>
                        </a:rPr>
                        <a:t> </a:t>
                      </a:r>
                      <a:r>
                        <a:rPr sz="1500" b="1" kern="0" spc="110" dirty="0">
                          <a:solidFill>
                            <a:srgbClr val="000000">
                              <a:alpha val="100000"/>
                            </a:srgbClr>
                          </a:solidFill>
                          <a:latin typeface="微软雅黑"/>
                          <a:ea typeface="微软雅黑"/>
                          <a:cs typeface="微软雅黑"/>
                        </a:rPr>
                        <a:t>小于</a:t>
                      </a:r>
                      <a:r>
                        <a:rPr sz="1500" b="1" kern="0" spc="110" dirty="0">
                          <a:solidFill>
                            <a:srgbClr val="000000">
                              <a:alpha val="100000"/>
                            </a:srgbClr>
                          </a:solidFill>
                          <a:latin typeface="Arial" panose="020B0604020202020204"/>
                          <a:ea typeface="Arial" panose="020B0604020202020204"/>
                          <a:cs typeface="Arial" panose="020B0604020202020204"/>
                        </a:rPr>
                        <a:t>0.1</a:t>
                      </a:r>
                      <a:endParaRPr sz="1500" dirty="0">
                        <a:latin typeface="Arial" panose="020B0604020202020204"/>
                        <a:ea typeface="Arial" panose="020B0604020202020204"/>
                        <a:cs typeface="Arial" panose="020B0604020202020204"/>
                      </a:endParaRPr>
                    </a:p>
                  </a:txBody>
                  <a:tcPr marL="0" marR="0" marT="0" marB="0" vert="horz">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A2C3E1"/>
                    </a:solidFill>
                  </a:tcPr>
                </a:tc>
                <a:tc>
                  <a:txBody>
                    <a:bodyPr/>
                    <a:lstStyle/>
                    <a:p>
                      <a:pPr algn="l" rtl="0" eaLnBrk="0">
                        <a:lnSpc>
                          <a:spcPct val="139000"/>
                        </a:lnSpc>
                      </a:pPr>
                      <a:endParaRPr sz="200" dirty="0">
                        <a:latin typeface="Arial" panose="020B0604020202020204"/>
                        <a:ea typeface="Arial" panose="020B0604020202020204"/>
                        <a:cs typeface="Arial" panose="020B0604020202020204"/>
                      </a:endParaRPr>
                    </a:p>
                    <a:p>
                      <a:pPr marL="475615" indent="-380365" algn="l" rtl="0" eaLnBrk="0">
                        <a:lnSpc>
                          <a:spcPct val="99000"/>
                        </a:lnSpc>
                        <a:spcBef>
                          <a:spcPts val="0"/>
                        </a:spcBef>
                      </a:pPr>
                      <a:r>
                        <a:rPr sz="1500" b="1" kern="0" spc="0" dirty="0">
                          <a:solidFill>
                            <a:srgbClr val="000000">
                              <a:alpha val="100000"/>
                            </a:srgbClr>
                          </a:solidFill>
                          <a:latin typeface="Arial" panose="020B0604020202020204"/>
                          <a:ea typeface="Arial" panose="020B0604020202020204"/>
                          <a:cs typeface="Arial" panose="020B0604020202020204"/>
                        </a:rPr>
                        <a:t>Alpha</a:t>
                      </a:r>
                      <a:r>
                        <a:rPr sz="1500" b="1" kern="0" spc="160" dirty="0">
                          <a:solidFill>
                            <a:srgbClr val="000000">
                              <a:alpha val="100000"/>
                            </a:srgbClr>
                          </a:solidFill>
                          <a:latin typeface="Arial" panose="020B0604020202020204"/>
                          <a:ea typeface="Arial" panose="020B0604020202020204"/>
                          <a:cs typeface="Arial" panose="020B0604020202020204"/>
                        </a:rPr>
                        <a:t> </a:t>
                      </a:r>
                      <a:r>
                        <a:rPr sz="1500" b="1" kern="0" spc="160" dirty="0">
                          <a:solidFill>
                            <a:srgbClr val="000000">
                              <a:alpha val="100000"/>
                            </a:srgbClr>
                          </a:solidFill>
                          <a:latin typeface="微软雅黑"/>
                          <a:ea typeface="微软雅黑"/>
                          <a:cs typeface="微软雅黑"/>
                        </a:rPr>
                        <a:t>大于</a:t>
                      </a:r>
                      <a:r>
                        <a:rPr sz="1500" b="1" kern="0" spc="0" dirty="0">
                          <a:solidFill>
                            <a:srgbClr val="000000">
                              <a:alpha val="100000"/>
                            </a:srgbClr>
                          </a:solidFill>
                          <a:latin typeface="微软雅黑"/>
                          <a:ea typeface="微软雅黑"/>
                          <a:cs typeface="微软雅黑"/>
                        </a:rPr>
                        <a:t>  </a:t>
                      </a:r>
                      <a:r>
                        <a:rPr sz="1500" b="1" kern="0" spc="40" dirty="0">
                          <a:solidFill>
                            <a:srgbClr val="000000">
                              <a:alpha val="100000"/>
                            </a:srgbClr>
                          </a:solidFill>
                          <a:latin typeface="Arial" panose="020B0604020202020204"/>
                          <a:ea typeface="Arial" panose="020B0604020202020204"/>
                          <a:cs typeface="Arial" panose="020B0604020202020204"/>
                        </a:rPr>
                        <a:t>0.1</a:t>
                      </a:r>
                      <a:endParaRPr sz="1500" dirty="0">
                        <a:latin typeface="Arial" panose="020B0604020202020204"/>
                        <a:ea typeface="Arial" panose="020B0604020202020204"/>
                        <a:cs typeface="Arial" panose="020B0604020202020204"/>
                      </a:endParaRPr>
                    </a:p>
                  </a:txBody>
                  <a:tcPr marL="0" marR="0" marT="0" marB="0" vert="horz">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A2C3E1"/>
                    </a:solidFill>
                  </a:tcPr>
                </a:tc>
              </a:tr>
              <a:tr h="342900">
                <a:tc>
                  <a:txBody>
                    <a:bodyPr/>
                    <a:lstStyle/>
                    <a:p>
                      <a:pPr algn="l" rtl="0" eaLnBrk="0">
                        <a:lnSpc>
                          <a:spcPct val="131000"/>
                        </a:lnSpc>
                      </a:pPr>
                      <a:endParaRPr sz="300" dirty="0">
                        <a:latin typeface="Arial" panose="020B0604020202020204"/>
                        <a:ea typeface="Arial" panose="020B0604020202020204"/>
                        <a:cs typeface="Arial" panose="020B0604020202020204"/>
                      </a:endParaRPr>
                    </a:p>
                    <a:p>
                      <a:pPr marL="387985" algn="l" rtl="0" eaLnBrk="0">
                        <a:lnSpc>
                          <a:spcPct val="96000"/>
                        </a:lnSpc>
                        <a:spcBef>
                          <a:spcPts val="0"/>
                        </a:spcBef>
                      </a:pPr>
                      <a:r>
                        <a:rPr sz="1500" kern="0" spc="90" dirty="0">
                          <a:solidFill>
                            <a:srgbClr val="000000">
                              <a:alpha val="100000"/>
                            </a:srgbClr>
                          </a:solidFill>
                          <a:latin typeface="微软雅黑"/>
                          <a:ea typeface="微软雅黑"/>
                          <a:cs typeface="微软雅黑"/>
                        </a:rPr>
                        <a:t>识别准确率</a:t>
                      </a:r>
                      <a:endParaRPr sz="1500" dirty="0">
                        <a:latin typeface="微软雅黑"/>
                        <a:ea typeface="微软雅黑"/>
                        <a:cs typeface="微软雅黑"/>
                      </a:endParaRPr>
                    </a:p>
                  </a:txBody>
                  <a:tcPr marL="0" marR="0" marT="0" marB="0" vert="horz">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2C3E1"/>
                    </a:solidFill>
                  </a:tcPr>
                </a:tc>
                <a:tc>
                  <a:txBody>
                    <a:bodyPr/>
                    <a:lstStyle/>
                    <a:p>
                      <a:pPr algn="l" rtl="0" eaLnBrk="0">
                        <a:lnSpc>
                          <a:spcPct val="106000"/>
                        </a:lnSpc>
                      </a:pPr>
                      <a:endParaRPr sz="100" dirty="0">
                        <a:latin typeface="Arial" panose="020B0604020202020204"/>
                        <a:ea typeface="Arial" panose="020B0604020202020204"/>
                        <a:cs typeface="Arial" panose="020B0604020202020204"/>
                      </a:endParaRPr>
                    </a:p>
                    <a:p>
                      <a:pPr marL="511175" algn="l" rtl="0" eaLnBrk="0">
                        <a:lnSpc>
                          <a:spcPts val="2175"/>
                        </a:lnSpc>
                        <a:spcBef>
                          <a:spcPts val="0"/>
                        </a:spcBef>
                      </a:pPr>
                      <a:r>
                        <a:rPr sz="1500" kern="0" spc="30" dirty="0">
                          <a:solidFill>
                            <a:srgbClr val="000000">
                              <a:alpha val="100000"/>
                            </a:srgbClr>
                          </a:solidFill>
                          <a:latin typeface="Arial" panose="020B0604020202020204"/>
                          <a:ea typeface="Arial" panose="020B0604020202020204"/>
                          <a:cs typeface="Arial" panose="020B0604020202020204"/>
                        </a:rPr>
                        <a:t>97%</a:t>
                      </a:r>
                      <a:endParaRPr sz="1500" dirty="0">
                        <a:latin typeface="Arial" panose="020B0604020202020204"/>
                        <a:ea typeface="Arial" panose="020B0604020202020204"/>
                        <a:cs typeface="Arial" panose="020B0604020202020204"/>
                      </a:endParaRPr>
                    </a:p>
                  </a:txBody>
                  <a:tcPr marL="0" marR="0" marT="0" marB="0" vert="horz">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DEDED"/>
                    </a:solidFill>
                  </a:tcPr>
                </a:tc>
                <a:tc>
                  <a:txBody>
                    <a:bodyPr/>
                    <a:lstStyle/>
                    <a:p>
                      <a:pPr algn="l" rtl="0" eaLnBrk="0">
                        <a:lnSpc>
                          <a:spcPct val="106000"/>
                        </a:lnSpc>
                      </a:pPr>
                      <a:endParaRPr sz="100" dirty="0">
                        <a:latin typeface="Arial" panose="020B0604020202020204"/>
                        <a:ea typeface="Arial" panose="020B0604020202020204"/>
                        <a:cs typeface="Arial" panose="020B0604020202020204"/>
                      </a:endParaRPr>
                    </a:p>
                    <a:p>
                      <a:pPr marL="370840" algn="l" rtl="0" eaLnBrk="0">
                        <a:lnSpc>
                          <a:spcPts val="2175"/>
                        </a:lnSpc>
                        <a:spcBef>
                          <a:spcPts val="0"/>
                        </a:spcBef>
                      </a:pPr>
                      <a:r>
                        <a:rPr sz="1500" kern="0" spc="10" dirty="0">
                          <a:solidFill>
                            <a:srgbClr val="000000">
                              <a:alpha val="100000"/>
                            </a:srgbClr>
                          </a:solidFill>
                          <a:latin typeface="Arial" panose="020B0604020202020204"/>
                          <a:ea typeface="Arial" panose="020B0604020202020204"/>
                          <a:cs typeface="Arial" panose="020B0604020202020204"/>
                        </a:rPr>
                        <a:t>100%</a:t>
                      </a:r>
                      <a:endParaRPr sz="1500" dirty="0">
                        <a:latin typeface="Arial" panose="020B0604020202020204"/>
                        <a:ea typeface="Arial" panose="020B0604020202020204"/>
                        <a:cs typeface="Arial" panose="020B0604020202020204"/>
                      </a:endParaRPr>
                    </a:p>
                  </a:txBody>
                  <a:tcPr marL="0" marR="0" marT="0" marB="0" vert="horz">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EDEDED"/>
                    </a:solidFill>
                  </a:tcPr>
                </a:tc>
              </a:tr>
            </a:tbl>
          </a:graphicData>
        </a:graphic>
      </p:graphicFrame>
      <p:sp>
        <p:nvSpPr>
          <p:cNvPr id="92" name="textbox 92"/>
          <p:cNvSpPr/>
          <p:nvPr/>
        </p:nvSpPr>
        <p:spPr>
          <a:xfrm>
            <a:off x="3887360" y="1755734"/>
            <a:ext cx="2461260" cy="830580"/>
          </a:xfrm>
          <a:prstGeom prst="rect">
            <a:avLst/>
          </a:prstGeom>
          <a:noFill/>
          <a:ln w="0" cap="flat">
            <a:noFill/>
            <a:prstDash val="solid"/>
            <a:miter lim="0"/>
          </a:ln>
        </p:spPr>
        <p:txBody>
          <a:bodyPr vert="horz" wrap="square" lIns="0" tIns="0" rIns="0" bIns="0"/>
          <a:lstStyle/>
          <a:p>
            <a:pPr algn="l" rtl="0" eaLnBrk="0">
              <a:lnSpc>
                <a:spcPct val="9000"/>
              </a:lnSpc>
            </a:pPr>
            <a:endParaRPr sz="100" dirty="0">
              <a:latin typeface="Arial" panose="020B0604020202020204"/>
              <a:ea typeface="Arial" panose="020B0604020202020204"/>
              <a:cs typeface="Arial" panose="020B0604020202020204"/>
            </a:endParaRPr>
          </a:p>
          <a:p>
            <a:pPr marL="13970" indent="-1270" algn="l" rtl="0" eaLnBrk="0">
              <a:lnSpc>
                <a:spcPct val="119000"/>
              </a:lnSpc>
            </a:pPr>
            <a:r>
              <a:rPr sz="1500" kern="0" spc="90" dirty="0">
                <a:solidFill>
                  <a:srgbClr val="000000">
                    <a:alpha val="100000"/>
                  </a:srgbClr>
                </a:solidFill>
                <a:latin typeface="微软雅黑"/>
                <a:ea typeface="微软雅黑"/>
                <a:cs typeface="微软雅黑"/>
              </a:rPr>
              <a:t>利用人工智能技术对监控画</a:t>
            </a:r>
            <a:r>
              <a:rPr sz="1500" kern="0" spc="80" dirty="0">
                <a:solidFill>
                  <a:srgbClr val="000000">
                    <a:alpha val="100000"/>
                  </a:srgbClr>
                </a:solidFill>
                <a:latin typeface="微软雅黑"/>
                <a:ea typeface="微软雅黑"/>
                <a:cs typeface="微软雅黑"/>
              </a:rPr>
              <a:t> </a:t>
            </a:r>
            <a:r>
              <a:rPr sz="1500" kern="0" spc="70" dirty="0">
                <a:solidFill>
                  <a:srgbClr val="000000">
                    <a:alpha val="100000"/>
                  </a:srgbClr>
                </a:solidFill>
                <a:latin typeface="微软雅黑"/>
                <a:ea typeface="微软雅黑"/>
                <a:cs typeface="微软雅黑"/>
              </a:rPr>
              <a:t>面进行火焰识别</a:t>
            </a:r>
            <a:r>
              <a:rPr sz="1500" kern="0" spc="-150" dirty="0">
                <a:solidFill>
                  <a:srgbClr val="000000">
                    <a:alpha val="100000"/>
                  </a:srgbClr>
                </a:solidFill>
                <a:latin typeface="微软雅黑"/>
                <a:ea typeface="微软雅黑"/>
                <a:cs typeface="微软雅黑"/>
              </a:rPr>
              <a:t> </a:t>
            </a:r>
            <a:r>
              <a:rPr sz="1500" kern="0" spc="70" dirty="0">
                <a:solidFill>
                  <a:srgbClr val="000000">
                    <a:alpha val="100000"/>
                  </a:srgbClr>
                </a:solidFill>
                <a:latin typeface="微软雅黑"/>
                <a:ea typeface="微软雅黑"/>
                <a:cs typeface="微软雅黑"/>
              </a:rPr>
              <a:t>，能够快速</a:t>
            </a:r>
            <a:r>
              <a:rPr sz="1500" kern="0" spc="0" dirty="0">
                <a:solidFill>
                  <a:srgbClr val="000000">
                    <a:alpha val="100000"/>
                  </a:srgbClr>
                </a:solidFill>
                <a:latin typeface="微软雅黑"/>
                <a:ea typeface="微软雅黑"/>
                <a:cs typeface="微软雅黑"/>
              </a:rPr>
              <a:t> </a:t>
            </a:r>
            <a:r>
              <a:rPr sz="1500" kern="0" spc="90" dirty="0">
                <a:solidFill>
                  <a:srgbClr val="000000">
                    <a:alpha val="100000"/>
                  </a:srgbClr>
                </a:solidFill>
                <a:latin typeface="微软雅黑"/>
                <a:ea typeface="微软雅黑"/>
                <a:cs typeface="微软雅黑"/>
              </a:rPr>
              <a:t>准确地检测到火灾的</a:t>
            </a:r>
            <a:r>
              <a:rPr sz="1500" kern="0" spc="80" dirty="0">
                <a:solidFill>
                  <a:srgbClr val="000000">
                    <a:alpha val="100000"/>
                  </a:srgbClr>
                </a:solidFill>
                <a:latin typeface="微软雅黑"/>
                <a:ea typeface="微软雅黑"/>
                <a:cs typeface="微软雅黑"/>
              </a:rPr>
              <a:t>发生。</a:t>
            </a:r>
            <a:endParaRPr sz="1500" dirty="0">
              <a:latin typeface="微软雅黑"/>
              <a:ea typeface="微软雅黑"/>
              <a:cs typeface="微软雅黑"/>
            </a:endParaRPr>
          </a:p>
        </p:txBody>
      </p:sp>
      <p:sp>
        <p:nvSpPr>
          <p:cNvPr id="94" name="textbox 94"/>
          <p:cNvSpPr/>
          <p:nvPr/>
        </p:nvSpPr>
        <p:spPr>
          <a:xfrm>
            <a:off x="3918043" y="4542316"/>
            <a:ext cx="2460625" cy="829944"/>
          </a:xfrm>
          <a:prstGeom prst="rect">
            <a:avLst/>
          </a:prstGeom>
          <a:noFill/>
          <a:ln w="0" cap="flat">
            <a:noFill/>
            <a:prstDash val="solid"/>
            <a:miter lim="0"/>
          </a:ln>
        </p:spPr>
        <p:txBody>
          <a:bodyPr vert="horz" wrap="square" lIns="0" tIns="0" rIns="0" bIns="0"/>
          <a:lstStyle/>
          <a:p>
            <a:pPr algn="l" rtl="0" eaLnBrk="0">
              <a:lnSpc>
                <a:spcPct val="8000"/>
              </a:lnSpc>
            </a:pPr>
            <a:endParaRPr sz="100" dirty="0">
              <a:latin typeface="Arial" panose="020B0604020202020204"/>
              <a:ea typeface="Arial" panose="020B0604020202020204"/>
              <a:cs typeface="Arial" panose="020B0604020202020204"/>
            </a:endParaRPr>
          </a:p>
          <a:p>
            <a:pPr marL="12700" algn="l" rtl="0" eaLnBrk="0">
              <a:lnSpc>
                <a:spcPct val="119000"/>
              </a:lnSpc>
            </a:pPr>
            <a:r>
              <a:rPr sz="1500" kern="0" spc="80" dirty="0">
                <a:solidFill>
                  <a:srgbClr val="000000">
                    <a:alpha val="100000"/>
                  </a:srgbClr>
                </a:solidFill>
                <a:latin typeface="微软雅黑"/>
                <a:ea typeface="微软雅黑"/>
                <a:cs typeface="微软雅黑"/>
              </a:rPr>
              <a:t>现场配置有烟雾、</a:t>
            </a:r>
            <a:r>
              <a:rPr sz="1500" kern="0" spc="-260" dirty="0">
                <a:solidFill>
                  <a:srgbClr val="000000">
                    <a:alpha val="100000"/>
                  </a:srgbClr>
                </a:solidFill>
                <a:latin typeface="微软雅黑"/>
                <a:ea typeface="微软雅黑"/>
                <a:cs typeface="微软雅黑"/>
              </a:rPr>
              <a:t> </a:t>
            </a:r>
            <a:r>
              <a:rPr sz="1500" kern="0" spc="80" dirty="0">
                <a:solidFill>
                  <a:srgbClr val="000000">
                    <a:alpha val="100000"/>
                  </a:srgbClr>
                </a:solidFill>
                <a:latin typeface="微软雅黑"/>
                <a:ea typeface="微软雅黑"/>
                <a:cs typeface="微软雅黑"/>
              </a:rPr>
              <a:t>温度监控</a:t>
            </a:r>
            <a:r>
              <a:rPr sz="1500" kern="0" spc="0" dirty="0">
                <a:solidFill>
                  <a:srgbClr val="000000">
                    <a:alpha val="100000"/>
                  </a:srgbClr>
                </a:solidFill>
                <a:latin typeface="微软雅黑"/>
                <a:ea typeface="微软雅黑"/>
                <a:cs typeface="微软雅黑"/>
              </a:rPr>
              <a:t> </a:t>
            </a:r>
            <a:r>
              <a:rPr sz="1500" kern="0" spc="70" dirty="0">
                <a:solidFill>
                  <a:srgbClr val="000000">
                    <a:alpha val="100000"/>
                  </a:srgbClr>
                </a:solidFill>
                <a:latin typeface="微软雅黑"/>
                <a:ea typeface="微软雅黑"/>
                <a:cs typeface="微软雅黑"/>
              </a:rPr>
              <a:t>设备</a:t>
            </a:r>
            <a:r>
              <a:rPr sz="1500" kern="0" spc="-140" dirty="0">
                <a:solidFill>
                  <a:srgbClr val="000000">
                    <a:alpha val="100000"/>
                  </a:srgbClr>
                </a:solidFill>
                <a:latin typeface="微软雅黑"/>
                <a:ea typeface="微软雅黑"/>
                <a:cs typeface="微软雅黑"/>
              </a:rPr>
              <a:t> </a:t>
            </a:r>
            <a:r>
              <a:rPr sz="1500" kern="0" spc="70" dirty="0">
                <a:solidFill>
                  <a:srgbClr val="000000">
                    <a:alpha val="100000"/>
                  </a:srgbClr>
                </a:solidFill>
                <a:latin typeface="微软雅黑"/>
                <a:ea typeface="微软雅黑"/>
                <a:cs typeface="微软雅黑"/>
              </a:rPr>
              <a:t>，通过蜂鸣器实现现场</a:t>
            </a:r>
            <a:r>
              <a:rPr sz="1500" kern="0" spc="0" dirty="0">
                <a:solidFill>
                  <a:srgbClr val="000000">
                    <a:alpha val="100000"/>
                  </a:srgbClr>
                </a:solidFill>
                <a:latin typeface="微软雅黑"/>
                <a:ea typeface="微软雅黑"/>
                <a:cs typeface="微软雅黑"/>
              </a:rPr>
              <a:t> </a:t>
            </a:r>
            <a:r>
              <a:rPr sz="1500" kern="0" spc="70" dirty="0">
                <a:solidFill>
                  <a:srgbClr val="000000">
                    <a:alpha val="100000"/>
                  </a:srgbClr>
                </a:solidFill>
                <a:latin typeface="微软雅黑"/>
                <a:ea typeface="微软雅黑"/>
                <a:cs typeface="微软雅黑"/>
              </a:rPr>
              <a:t>报警功能。</a:t>
            </a:r>
            <a:endParaRPr sz="1500" dirty="0">
              <a:latin typeface="微软雅黑"/>
              <a:ea typeface="微软雅黑"/>
              <a:cs typeface="微软雅黑"/>
            </a:endParaRPr>
          </a:p>
        </p:txBody>
      </p:sp>
      <p:sp>
        <p:nvSpPr>
          <p:cNvPr id="96" name="textbox 96"/>
          <p:cNvSpPr/>
          <p:nvPr/>
        </p:nvSpPr>
        <p:spPr>
          <a:xfrm>
            <a:off x="260708" y="307829"/>
            <a:ext cx="3143885" cy="619125"/>
          </a:xfrm>
          <a:prstGeom prst="rect">
            <a:avLst/>
          </a:prstGeom>
          <a:noFill/>
          <a:ln w="0" cap="flat">
            <a:noFill/>
            <a:prstDash val="solid"/>
            <a:miter lim="0"/>
          </a:ln>
        </p:spPr>
        <p:txBody>
          <a:bodyPr vert="horz" wrap="square" lIns="0" tIns="0" rIns="0" bIns="0"/>
          <a:lstStyle/>
          <a:p>
            <a:pPr algn="l" rtl="0" eaLnBrk="0">
              <a:lnSpc>
                <a:spcPct val="107000"/>
              </a:lnSpc>
            </a:pPr>
            <a:endParaRPr sz="400" dirty="0">
              <a:latin typeface="Arial" panose="020B0604020202020204"/>
              <a:ea typeface="Arial" panose="020B0604020202020204"/>
              <a:cs typeface="Arial" panose="020B0604020202020204"/>
            </a:endParaRPr>
          </a:p>
          <a:p>
            <a:pPr marL="564515" algn="l" rtl="0" eaLnBrk="0">
              <a:lnSpc>
                <a:spcPct val="91000"/>
              </a:lnSpc>
              <a:spcBef>
                <a:spcPts val="5"/>
              </a:spcBef>
              <a:tabLst>
                <a:tab pos="695325" algn="l"/>
              </a:tabLst>
            </a:pPr>
            <a:r>
              <a:rPr sz="3200" kern="0" spc="0" dirty="0">
                <a:solidFill>
                  <a:srgbClr val="000000">
                    <a:alpha val="100000"/>
                  </a:srgbClr>
                </a:solidFill>
                <a:latin typeface="微软雅黑"/>
                <a:ea typeface="微软雅黑"/>
                <a:cs typeface="微软雅黑"/>
              </a:rPr>
              <a:t>	</a:t>
            </a:r>
            <a:r>
              <a:rPr sz="3200" b="1" kern="0" spc="-10" dirty="0">
                <a:solidFill>
                  <a:srgbClr val="000000">
                    <a:alpha val="100000"/>
                  </a:srgbClr>
                </a:solidFill>
                <a:latin typeface="微软雅黑"/>
                <a:ea typeface="微软雅黑"/>
                <a:cs typeface="微软雅黑"/>
              </a:rPr>
              <a:t>产品设计标准</a:t>
            </a:r>
            <a:endParaRPr sz="3200" dirty="0">
              <a:latin typeface="微软雅黑"/>
              <a:ea typeface="微软雅黑"/>
              <a:cs typeface="微软雅黑"/>
            </a:endParaRPr>
          </a:p>
        </p:txBody>
      </p:sp>
      <p:sp>
        <p:nvSpPr>
          <p:cNvPr id="98" name="path 98"/>
          <p:cNvSpPr/>
          <p:nvPr/>
        </p:nvSpPr>
        <p:spPr>
          <a:xfrm>
            <a:off x="273408" y="320529"/>
            <a:ext cx="551929" cy="551938"/>
          </a:xfrm>
          <a:custGeom>
            <a:avLst/>
            <a:gdLst/>
            <a:ahLst/>
            <a:cxnLst/>
            <a:rect l="0" t="0" r="0" b="0"/>
            <a:pathLst>
              <a:path w="869" h="869">
                <a:moveTo>
                  <a:pt x="356" y="42"/>
                </a:moveTo>
                <a:cubicBezTo>
                  <a:pt x="399" y="0"/>
                  <a:pt x="469" y="0"/>
                  <a:pt x="512" y="42"/>
                </a:cubicBezTo>
                <a:lnTo>
                  <a:pt x="827" y="356"/>
                </a:lnTo>
                <a:cubicBezTo>
                  <a:pt x="869" y="399"/>
                  <a:pt x="869" y="469"/>
                  <a:pt x="827" y="512"/>
                </a:cubicBezTo>
                <a:lnTo>
                  <a:pt x="512" y="827"/>
                </a:lnTo>
                <a:cubicBezTo>
                  <a:pt x="469" y="869"/>
                  <a:pt x="399" y="869"/>
                  <a:pt x="356" y="827"/>
                </a:cubicBezTo>
                <a:lnTo>
                  <a:pt x="42" y="512"/>
                </a:lnTo>
                <a:cubicBezTo>
                  <a:pt x="0" y="469"/>
                  <a:pt x="0" y="399"/>
                  <a:pt x="42" y="356"/>
                </a:cubicBezTo>
                <a:lnTo>
                  <a:pt x="356" y="42"/>
                </a:lnTo>
              </a:path>
            </a:pathLst>
          </a:custGeom>
          <a:solidFill>
            <a:srgbClr val="6084CB">
              <a:alpha val="100000"/>
            </a:srgbClr>
          </a:solidFill>
          <a:ln w="0" cap="flat">
            <a:noFill/>
            <a:prstDash val="solid"/>
            <a:miter lim="0"/>
          </a:ln>
        </p:spPr>
        <p:txBody>
          <a:bodyPr rtlCol="0"/>
          <a:lstStyle/>
          <a:p>
            <a:pPr algn="ctr"/>
            <a:endParaRPr lang="zh-CN" altLang="en-US"/>
          </a:p>
        </p:txBody>
      </p:sp>
      <p:pic>
        <p:nvPicPr>
          <p:cNvPr id="100" name="picture 100"/>
          <p:cNvPicPr>
            <a:picLocks noChangeAspect="1"/>
          </p:cNvPicPr>
          <p:nvPr/>
        </p:nvPicPr>
        <p:blipFill>
          <a:blip r:embed="rId2"/>
          <a:stretch>
            <a:fillRect/>
          </a:stretch>
        </p:blipFill>
        <p:spPr>
          <a:xfrm rot="21600000">
            <a:off x="3377945" y="3090812"/>
            <a:ext cx="595464" cy="595426"/>
          </a:xfrm>
          <a:prstGeom prst="rect">
            <a:avLst/>
          </a:prstGeom>
        </p:spPr>
      </p:pic>
      <p:sp>
        <p:nvSpPr>
          <p:cNvPr id="102" name="textbox 102"/>
          <p:cNvSpPr/>
          <p:nvPr/>
        </p:nvSpPr>
        <p:spPr>
          <a:xfrm>
            <a:off x="2893921" y="1784350"/>
            <a:ext cx="948689" cy="1744979"/>
          </a:xfrm>
          <a:prstGeom prst="rect">
            <a:avLst/>
          </a:prstGeom>
          <a:noFill/>
          <a:ln w="0" cap="flat">
            <a:noFill/>
            <a:prstDash val="solid"/>
            <a:miter lim="0"/>
          </a:ln>
        </p:spPr>
        <p:txBody>
          <a:bodyPr vert="horz" wrap="square" lIns="0" tIns="0" rIns="0" bIns="0"/>
          <a:lstStyle/>
          <a:p>
            <a:pPr algn="l" rtl="0" eaLnBrk="0">
              <a:lnSpc>
                <a:spcPct val="109000"/>
              </a:lnSpc>
            </a:pPr>
            <a:endParaRPr sz="1000" dirty="0">
              <a:latin typeface="Arial" panose="020B0604020202020204"/>
              <a:ea typeface="Arial" panose="020B0604020202020204"/>
              <a:cs typeface="Arial" panose="020B0604020202020204"/>
            </a:endParaRPr>
          </a:p>
          <a:p>
            <a:pPr marL="12700" algn="l" rtl="0" eaLnBrk="0">
              <a:lnSpc>
                <a:spcPct val="85000"/>
              </a:lnSpc>
              <a:spcBef>
                <a:spcPts val="5"/>
              </a:spcBef>
              <a:tabLst>
                <a:tab pos="921385" algn="l"/>
              </a:tabLst>
            </a:pPr>
            <a:r>
              <a:rPr sz="1600" b="1" kern="0" spc="-90" dirty="0">
                <a:solidFill>
                  <a:srgbClr val="FFFFFF">
                    <a:alpha val="100000"/>
                  </a:srgbClr>
                </a:solidFill>
                <a:latin typeface="Arial" panose="020B0604020202020204"/>
                <a:ea typeface="Arial" panose="020B0604020202020204"/>
                <a:cs typeface="Arial" panose="020B0604020202020204"/>
              </a:rPr>
              <a:t>1</a:t>
            </a:r>
            <a:r>
              <a:rPr sz="1600" b="1" kern="0" spc="140" dirty="0">
                <a:solidFill>
                  <a:srgbClr val="FFFFFF">
                    <a:alpha val="100000"/>
                  </a:srgbClr>
                </a:solidFill>
                <a:latin typeface="Arial" panose="020B0604020202020204"/>
                <a:ea typeface="Arial" panose="020B0604020202020204"/>
                <a:cs typeface="Arial" panose="020B0604020202020204"/>
              </a:rPr>
              <a:t>   </a:t>
            </a:r>
            <a:r>
              <a:rPr sz="1600" b="1" strike="sngStrike" kern="0" spc="0" dirty="0">
                <a:solidFill>
                  <a:srgbClr val="FFFFFF">
                    <a:alpha val="100000"/>
                  </a:srgbClr>
                </a:solidFill>
                <a:latin typeface="Arial" panose="020B0604020202020204"/>
                <a:ea typeface="Arial" panose="020B0604020202020204"/>
                <a:cs typeface="Arial" panose="020B0604020202020204"/>
              </a:rPr>
              <a:t>	</a:t>
            </a:r>
            <a:r>
              <a:rPr sz="1600" b="1" kern="0" spc="-10" dirty="0">
                <a:solidFill>
                  <a:srgbClr val="FFFFFF">
                    <a:alpha val="100000"/>
                  </a:srgbClr>
                </a:solidFill>
                <a:latin typeface="Arial" panose="020B0604020202020204"/>
                <a:ea typeface="Arial" panose="020B0604020202020204"/>
                <a:cs typeface="Arial" panose="020B0604020202020204"/>
              </a:rPr>
              <a:t> </a:t>
            </a:r>
            <a:endParaRPr sz="1600" dirty="0">
              <a:latin typeface="Arial" panose="020B0604020202020204"/>
              <a:ea typeface="Arial" panose="020B0604020202020204"/>
              <a:cs typeface="Arial" panose="020B0604020202020204"/>
            </a:endParaRPr>
          </a:p>
          <a:p>
            <a:pPr algn="l" rtl="0" eaLnBrk="0">
              <a:lnSpc>
                <a:spcPct val="101000"/>
              </a:lnSpc>
            </a:pPr>
            <a:endParaRPr sz="1000" dirty="0">
              <a:latin typeface="Arial" panose="020B0604020202020204"/>
              <a:ea typeface="Arial" panose="020B0604020202020204"/>
              <a:cs typeface="Arial" panose="020B0604020202020204"/>
            </a:endParaRPr>
          </a:p>
          <a:p>
            <a:pPr algn="l" rtl="0" eaLnBrk="0">
              <a:lnSpc>
                <a:spcPct val="101000"/>
              </a:lnSpc>
            </a:pPr>
            <a:endParaRPr sz="1000" dirty="0">
              <a:latin typeface="Arial" panose="020B0604020202020204"/>
              <a:ea typeface="Arial" panose="020B0604020202020204"/>
              <a:cs typeface="Arial" panose="020B0604020202020204"/>
            </a:endParaRPr>
          </a:p>
          <a:p>
            <a:pPr algn="l" rtl="0" eaLnBrk="0">
              <a:lnSpc>
                <a:spcPct val="101000"/>
              </a:lnSpc>
            </a:pPr>
            <a:endParaRPr sz="1000" dirty="0">
              <a:latin typeface="Arial" panose="020B0604020202020204"/>
              <a:ea typeface="Arial" panose="020B0604020202020204"/>
              <a:cs typeface="Arial" panose="020B0604020202020204"/>
            </a:endParaRPr>
          </a:p>
          <a:p>
            <a:pPr algn="l" rtl="0" eaLnBrk="0">
              <a:lnSpc>
                <a:spcPct val="101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8000"/>
              </a:lnSpc>
            </a:pPr>
            <a:endParaRPr sz="400" dirty="0">
              <a:latin typeface="Arial" panose="020B0604020202020204"/>
              <a:ea typeface="Arial" panose="020B0604020202020204"/>
              <a:cs typeface="Arial" panose="020B0604020202020204"/>
            </a:endParaRPr>
          </a:p>
          <a:p>
            <a:pPr marL="726440" algn="l" rtl="0" eaLnBrk="0">
              <a:lnSpc>
                <a:spcPct val="81000"/>
              </a:lnSpc>
              <a:spcBef>
                <a:spcPts val="5"/>
              </a:spcBef>
            </a:pPr>
            <a:r>
              <a:rPr sz="1700" b="1" kern="0" spc="-20" dirty="0">
                <a:solidFill>
                  <a:srgbClr val="FFFFFF">
                    <a:alpha val="100000"/>
                  </a:srgbClr>
                </a:solidFill>
                <a:latin typeface="Arial" panose="020B0604020202020204"/>
                <a:ea typeface="Arial" panose="020B0604020202020204"/>
                <a:cs typeface="Arial" panose="020B0604020202020204"/>
              </a:rPr>
              <a:t>2</a:t>
            </a:r>
            <a:endParaRPr sz="1700" dirty="0">
              <a:latin typeface="Arial" panose="020B0604020202020204"/>
              <a:ea typeface="Arial" panose="020B0604020202020204"/>
              <a:cs typeface="Arial" panose="020B0604020202020204"/>
            </a:endParaRPr>
          </a:p>
        </p:txBody>
      </p:sp>
      <p:pic>
        <p:nvPicPr>
          <p:cNvPr id="104" name="picture 104"/>
          <p:cNvPicPr>
            <a:picLocks noChangeAspect="1"/>
          </p:cNvPicPr>
          <p:nvPr/>
        </p:nvPicPr>
        <p:blipFill>
          <a:blip r:embed="rId3"/>
          <a:stretch>
            <a:fillRect/>
          </a:stretch>
        </p:blipFill>
        <p:spPr>
          <a:xfrm rot="21600000">
            <a:off x="3817549" y="1797050"/>
            <a:ext cx="9524" cy="466725"/>
          </a:xfrm>
          <a:prstGeom prst="rect">
            <a:avLst/>
          </a:prstGeom>
        </p:spPr>
      </p:pic>
      <p:sp>
        <p:nvSpPr>
          <p:cNvPr id="106" name="textbox 106"/>
          <p:cNvSpPr/>
          <p:nvPr/>
        </p:nvSpPr>
        <p:spPr>
          <a:xfrm>
            <a:off x="4591980" y="3139979"/>
            <a:ext cx="2460625" cy="537209"/>
          </a:xfrm>
          <a:prstGeom prst="rect">
            <a:avLst/>
          </a:prstGeom>
          <a:noFill/>
          <a:ln w="0" cap="flat">
            <a:noFill/>
            <a:prstDash val="solid"/>
            <a:miter lim="0"/>
          </a:ln>
        </p:spPr>
        <p:txBody>
          <a:bodyPr vert="horz" wrap="square" lIns="0" tIns="0" rIns="0" bIns="0"/>
          <a:lstStyle/>
          <a:p>
            <a:pPr algn="l" rtl="0" eaLnBrk="0">
              <a:lnSpc>
                <a:spcPct val="19000"/>
              </a:lnSpc>
            </a:pPr>
            <a:endParaRPr sz="100" dirty="0">
              <a:latin typeface="Arial" panose="020B0604020202020204"/>
              <a:ea typeface="Arial" panose="020B0604020202020204"/>
              <a:cs typeface="Arial" panose="020B0604020202020204"/>
            </a:endParaRPr>
          </a:p>
          <a:p>
            <a:pPr marL="20320" indent="-7620" algn="l" rtl="0" eaLnBrk="0">
              <a:lnSpc>
                <a:spcPct val="114000"/>
              </a:lnSpc>
            </a:pPr>
            <a:r>
              <a:rPr sz="1500" kern="0" spc="70" dirty="0">
                <a:solidFill>
                  <a:srgbClr val="000000">
                    <a:alpha val="100000"/>
                  </a:srgbClr>
                </a:solidFill>
                <a:latin typeface="微软雅黑"/>
                <a:ea typeface="微软雅黑"/>
                <a:cs typeface="微软雅黑"/>
              </a:rPr>
              <a:t>识别监控画面中的烟雾</a:t>
            </a:r>
            <a:r>
              <a:rPr sz="1500" kern="0" spc="-140" dirty="0">
                <a:solidFill>
                  <a:srgbClr val="000000">
                    <a:alpha val="100000"/>
                  </a:srgbClr>
                </a:solidFill>
                <a:latin typeface="微软雅黑"/>
                <a:ea typeface="微软雅黑"/>
                <a:cs typeface="微软雅黑"/>
              </a:rPr>
              <a:t> </a:t>
            </a:r>
            <a:r>
              <a:rPr sz="1500" kern="0" spc="70" dirty="0">
                <a:solidFill>
                  <a:srgbClr val="000000">
                    <a:alpha val="100000"/>
                  </a:srgbClr>
                </a:solidFill>
                <a:latin typeface="微软雅黑"/>
                <a:ea typeface="微软雅黑"/>
                <a:cs typeface="微软雅黑"/>
              </a:rPr>
              <a:t>，及</a:t>
            </a:r>
            <a:r>
              <a:rPr sz="1500" kern="0" spc="0" dirty="0">
                <a:solidFill>
                  <a:srgbClr val="000000">
                    <a:alpha val="100000"/>
                  </a:srgbClr>
                </a:solidFill>
                <a:latin typeface="微软雅黑"/>
                <a:ea typeface="微软雅黑"/>
                <a:cs typeface="微软雅黑"/>
              </a:rPr>
              <a:t> </a:t>
            </a:r>
            <a:r>
              <a:rPr sz="1500" kern="0" spc="80" dirty="0">
                <a:solidFill>
                  <a:srgbClr val="000000">
                    <a:alpha val="100000"/>
                  </a:srgbClr>
                </a:solidFill>
                <a:latin typeface="微软雅黑"/>
                <a:ea typeface="微软雅黑"/>
                <a:cs typeface="微软雅黑"/>
              </a:rPr>
              <a:t>时发现火灾前的烟雾情况。</a:t>
            </a:r>
            <a:endParaRPr sz="1500" dirty="0">
              <a:latin typeface="微软雅黑"/>
              <a:ea typeface="微软雅黑"/>
              <a:cs typeface="微软雅黑"/>
            </a:endParaRPr>
          </a:p>
        </p:txBody>
      </p:sp>
      <p:sp>
        <p:nvSpPr>
          <p:cNvPr id="108" name="textbox 108"/>
          <p:cNvSpPr/>
          <p:nvPr/>
        </p:nvSpPr>
        <p:spPr>
          <a:xfrm>
            <a:off x="7559420" y="1184960"/>
            <a:ext cx="2153285" cy="357504"/>
          </a:xfrm>
          <a:prstGeom prst="rect">
            <a:avLst/>
          </a:prstGeom>
          <a:noFill/>
          <a:ln w="0" cap="flat">
            <a:noFill/>
            <a:prstDash val="solid"/>
            <a:miter lim="0"/>
          </a:ln>
        </p:spPr>
        <p:txBody>
          <a:bodyPr vert="horz" wrap="square" lIns="0" tIns="0" rIns="0" bIns="0"/>
          <a:lstStyle/>
          <a:p>
            <a:pPr algn="l" rtl="0" eaLnBrk="0">
              <a:lnSpc>
                <a:spcPct val="76000"/>
              </a:lnSpc>
            </a:pPr>
            <a:endParaRPr sz="100" dirty="0">
              <a:latin typeface="Arial" panose="020B0604020202020204"/>
              <a:ea typeface="Arial" panose="020B0604020202020204"/>
              <a:cs typeface="Arial" panose="020B0604020202020204"/>
            </a:endParaRPr>
          </a:p>
          <a:p>
            <a:pPr marL="12700" algn="l" rtl="0" eaLnBrk="0">
              <a:lnSpc>
                <a:spcPct val="95000"/>
              </a:lnSpc>
            </a:pPr>
            <a:r>
              <a:rPr sz="2300" b="1" kern="0" spc="90" dirty="0">
                <a:solidFill>
                  <a:srgbClr val="000000">
                    <a:alpha val="100000"/>
                  </a:srgbClr>
                </a:solidFill>
                <a:latin typeface="微软雅黑"/>
                <a:ea typeface="微软雅黑"/>
                <a:cs typeface="微软雅黑"/>
              </a:rPr>
              <a:t>识别准确度指标</a:t>
            </a:r>
            <a:endParaRPr sz="2300" dirty="0">
              <a:latin typeface="微软雅黑"/>
              <a:ea typeface="微软雅黑"/>
              <a:cs typeface="微软雅黑"/>
            </a:endParaRPr>
          </a:p>
        </p:txBody>
      </p:sp>
      <p:grpSp>
        <p:nvGrpSpPr>
          <p:cNvPr id="10" name="group 10"/>
          <p:cNvGrpSpPr/>
          <p:nvPr/>
        </p:nvGrpSpPr>
        <p:grpSpPr>
          <a:xfrm rot="21600000">
            <a:off x="2652267" y="4437710"/>
            <a:ext cx="595465" cy="595426"/>
            <a:chOff x="0" y="0"/>
            <a:chExt cx="595465" cy="595426"/>
          </a:xfrm>
        </p:grpSpPr>
        <p:pic>
          <p:nvPicPr>
            <p:cNvPr id="110" name="picture 110"/>
            <p:cNvPicPr>
              <a:picLocks noChangeAspect="1"/>
            </p:cNvPicPr>
            <p:nvPr/>
          </p:nvPicPr>
          <p:blipFill>
            <a:blip r:embed="rId4"/>
            <a:stretch>
              <a:fillRect/>
            </a:stretch>
          </p:blipFill>
          <p:spPr>
            <a:xfrm rot="21600000">
              <a:off x="0" y="0"/>
              <a:ext cx="595465" cy="595426"/>
            </a:xfrm>
            <a:prstGeom prst="rect">
              <a:avLst/>
            </a:prstGeom>
          </p:spPr>
        </p:pic>
        <p:sp>
          <p:nvSpPr>
            <p:cNvPr id="112" name="textbox 112"/>
            <p:cNvSpPr/>
            <p:nvPr/>
          </p:nvSpPr>
          <p:spPr>
            <a:xfrm>
              <a:off x="-12700" y="-12700"/>
              <a:ext cx="621030" cy="670559"/>
            </a:xfrm>
            <a:prstGeom prst="rect">
              <a:avLst/>
            </a:prstGeom>
            <a:noFill/>
            <a:ln w="0" cap="flat">
              <a:noFill/>
              <a:prstDash val="solid"/>
              <a:miter lim="0"/>
            </a:ln>
          </p:spPr>
          <p:txBody>
            <a:bodyPr vert="horz" wrap="square" lIns="0" tIns="0" rIns="0" bIns="0"/>
            <a:lstStyle/>
            <a:p>
              <a:pPr algn="l" rtl="0" eaLnBrk="0">
                <a:lnSpc>
                  <a:spcPct val="149000"/>
                </a:lnSpc>
              </a:pPr>
              <a:endParaRPr sz="10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257810" algn="l" rtl="0" eaLnBrk="0">
                <a:lnSpc>
                  <a:spcPct val="81000"/>
                </a:lnSpc>
              </a:pPr>
              <a:r>
                <a:rPr sz="1700" b="1" kern="0" spc="-20" dirty="0">
                  <a:solidFill>
                    <a:srgbClr val="FFFFFF">
                      <a:alpha val="100000"/>
                    </a:srgbClr>
                  </a:solidFill>
                  <a:latin typeface="Arial" panose="020B0604020202020204"/>
                  <a:ea typeface="Arial" panose="020B0604020202020204"/>
                  <a:cs typeface="Arial" panose="020B0604020202020204"/>
                </a:rPr>
                <a:t>3</a:t>
              </a:r>
              <a:endParaRPr sz="1700" dirty="0">
                <a:latin typeface="Arial" panose="020B0604020202020204"/>
                <a:ea typeface="Arial" panose="020B0604020202020204"/>
                <a:cs typeface="Arial" panose="020B0604020202020204"/>
              </a:endParaRPr>
            </a:p>
          </p:txBody>
        </p:sp>
      </p:grpSp>
      <p:pic>
        <p:nvPicPr>
          <p:cNvPr id="114" name="picture 114"/>
          <p:cNvPicPr>
            <a:picLocks noChangeAspect="1"/>
          </p:cNvPicPr>
          <p:nvPr/>
        </p:nvPicPr>
        <p:blipFill>
          <a:blip r:embed="rId5"/>
          <a:stretch>
            <a:fillRect/>
          </a:stretch>
        </p:blipFill>
        <p:spPr>
          <a:xfrm rot="21600000">
            <a:off x="3966844" y="3152140"/>
            <a:ext cx="593090" cy="464819"/>
          </a:xfrm>
          <a:prstGeom prst="rect">
            <a:avLst/>
          </a:prstGeom>
        </p:spPr>
      </p:pic>
      <p:pic>
        <p:nvPicPr>
          <p:cNvPr id="116" name="picture 116"/>
          <p:cNvPicPr>
            <a:picLocks noChangeAspect="1"/>
          </p:cNvPicPr>
          <p:nvPr/>
        </p:nvPicPr>
        <p:blipFill>
          <a:blip r:embed="rId6"/>
          <a:stretch>
            <a:fillRect/>
          </a:stretch>
        </p:blipFill>
        <p:spPr>
          <a:xfrm rot="21600000">
            <a:off x="3235325" y="4730432"/>
            <a:ext cx="581025" cy="9525"/>
          </a:xfrm>
          <a:prstGeom prst="rect">
            <a:avLst/>
          </a:prstGeom>
        </p:spPr>
      </p:pic>
      <p:pic>
        <p:nvPicPr>
          <p:cNvPr id="118" name="picture 118"/>
          <p:cNvPicPr>
            <a:picLocks noChangeAspect="1"/>
          </p:cNvPicPr>
          <p:nvPr/>
        </p:nvPicPr>
        <p:blipFill>
          <a:blip r:embed="rId7"/>
          <a:stretch>
            <a:fillRect/>
          </a:stretch>
        </p:blipFill>
        <p:spPr>
          <a:xfrm rot="21600000">
            <a:off x="3819842" y="4498975"/>
            <a:ext cx="9524" cy="466725"/>
          </a:xfrm>
          <a:prstGeom prst="rect">
            <a:avLst/>
          </a:prstGeom>
        </p:spPr>
      </p:pic>
    </p:spTree>
  </p:cSld>
  <p:clrMapOvr>
    <a:masterClrMapping/>
  </p:clrMapOvr>
</p:sld>
</file>

<file path=ppt/tags/tag1.xml><?xml version="1.0" encoding="utf-8"?>
<p:tagLst xmlns:p="http://schemas.openxmlformats.org/presentationml/2006/main">
  <p:tag name="KSO_WM_UNIT_TABLE_BEAUTIFY" val="smartTable{be65aa74-5551-4d5c-977c-974a804e044b}"/>
</p:tagLst>
</file>

<file path=ppt/tags/tag2.xml><?xml version="1.0" encoding="utf-8"?>
<p:tagLst xmlns:p="http://schemas.openxmlformats.org/presentationml/2006/main">
  <p:tag name="TABLE_ENDDRAG_ORIGIN_RECT" val="371*57"/>
  <p:tag name="TABLE_ENDDRAG_RECT" val="563*109*371*57"/>
</p:tagLst>
</file>

<file path=ppt/tags/tag3.xml><?xml version="1.0" encoding="utf-8"?>
<p:tagLst xmlns:p="http://schemas.openxmlformats.org/presentationml/2006/main">
  <p:tag name="KSO_WM_DIAGRAM_VIRTUALLY_FRAME" val="{&quot;height&quot;:552.15,&quot;left&quot;:41.05,&quot;top&quot;:80,&quot;width&quot;:980.1}"/>
</p:tagLst>
</file>

<file path=ppt/tags/tag4.xml><?xml version="1.0" encoding="utf-8"?>
<p:tagLst xmlns:p="http://schemas.openxmlformats.org/presentationml/2006/main">
  <p:tag name="TABLE_ENDDRAG_ORIGIN_RECT" val="373*57"/>
  <p:tag name="TABLE_ENDDRAG_RECT" val="561*177*373*57"/>
</p:tagLst>
</file>

<file path=ppt/tags/tag5.xml><?xml version="1.0" encoding="utf-8"?>
<p:tagLst xmlns:p="http://schemas.openxmlformats.org/presentationml/2006/main">
  <p:tag name="TABLE_ENDDRAG_ORIGIN_RECT" val="373*57"/>
  <p:tag name="TABLE_ENDDRAG_RECT" val="561*177*373*57"/>
</p:tagLst>
</file>

<file path=ppt/tags/tag6.xml><?xml version="1.0" encoding="utf-8"?>
<p:tagLst xmlns:p="http://schemas.openxmlformats.org/presentationml/2006/main">
  <p:tag name="TABLE_ENDDRAG_ORIGIN_RECT" val="371*57"/>
  <p:tag name="TABLE_ENDDRAG_RECT" val="563*109*371*57"/>
</p:tagLst>
</file>

<file path=ppt/tags/tag7.xml><?xml version="1.0" encoding="utf-8"?>
<p:tagLst xmlns:p="http://schemas.openxmlformats.org/presentationml/2006/main">
  <p:tag name="KSO_WM_DIAGRAM_VIRTUALLY_FRAME" val="{&quot;height&quot;:552.15,&quot;left&quot;:41.05,&quot;top&quot;:80,&quot;width&quot;:980.1}"/>
</p:tagLst>
</file>

<file path=ppt/tags/tag8.xml><?xml version="1.0" encoding="utf-8"?>
<p:tagLst xmlns:p="http://schemas.openxmlformats.org/presentationml/2006/main">
  <p:tag name="TABLE_ENDDRAG_ORIGIN_RECT" val="373*57"/>
  <p:tag name="TABLE_ENDDRAG_RECT" val="561*177*373*57"/>
</p:tagLst>
</file>

<file path=ppt/tags/tag9.xml><?xml version="1.0" encoding="utf-8"?>
<p:tagLst xmlns:p="http://schemas.openxmlformats.org/presentationml/2006/main">
  <p:tag name="TABLE_ENDDRAG_ORIGIN_RECT" val="373*57"/>
  <p:tag name="TABLE_ENDDRAG_RECT" val="561*177*373*57"/>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4616</Words>
  <Application>WPS 演示</Application>
  <PresentationFormat/>
  <Paragraphs>634</Paragraphs>
  <Slides>31</Slides>
  <Notes>0</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31</vt:i4>
      </vt:variant>
    </vt:vector>
  </HeadingPairs>
  <TitlesOfParts>
    <vt:vector size="61" baseType="lpstr">
      <vt:lpstr>Arial</vt:lpstr>
      <vt:lpstr>宋体</vt:lpstr>
      <vt:lpstr>Wingdings</vt:lpstr>
      <vt:lpstr>Arial</vt:lpstr>
      <vt:lpstr>微软雅黑</vt:lpstr>
      <vt:lpstr>汉仪旗黑</vt:lpstr>
      <vt:lpstr>Impact</vt:lpstr>
      <vt:lpstr>MS UI Gothic</vt:lpstr>
      <vt:lpstr>微软雅黑</vt:lpstr>
      <vt:lpstr>Calibri</vt:lpstr>
      <vt:lpstr>Helvetica Neue</vt:lpstr>
      <vt:lpstr>汉仪书宋二KW</vt:lpstr>
      <vt:lpstr>Thonburi</vt:lpstr>
      <vt:lpstr>宋体</vt:lpstr>
      <vt:lpstr>Arial Unicode MS</vt:lpstr>
      <vt:lpstr>Impact</vt:lpstr>
      <vt:lpstr>MS UI Gothic</vt:lpstr>
      <vt:lpstr>微软雅黑</vt:lpstr>
      <vt:lpstr>苹方-简</vt:lpstr>
      <vt:lpstr>华文楷体</vt:lpstr>
      <vt:lpstr>PingFang HK Regular</vt:lpstr>
      <vt:lpstr>Athelas Regular</vt:lpstr>
      <vt:lpstr>Baskerville Regular</vt:lpstr>
      <vt:lpstr>Helvetica Regular</vt:lpstr>
      <vt:lpstr>Helvetica Oblique</vt:lpstr>
      <vt:lpstr>Arial Bold</vt:lpstr>
      <vt:lpstr>黑体</vt:lpstr>
      <vt:lpstr>汉仪中黑KW</vt:lpstr>
      <vt:lpstr>Heiti TC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Mr.shi</cp:lastModifiedBy>
  <cp:revision>12</cp:revision>
  <dcterms:created xsi:type="dcterms:W3CDTF">2024-11-22T02:46:16Z</dcterms:created>
  <dcterms:modified xsi:type="dcterms:W3CDTF">2024-11-22T02:46:16Z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O">
    <vt:lpwstr>wqlLaW5nc29mdCBQREYgdG8gV1BTIDEwMA</vt:lpwstr>
  </property>
  <property fmtid="{D5CDD505-2E9C-101B-9397-08002B2CF9AE}" pid="3" name="Created">
    <vt:filetime>2024-11-20T11:14:35Z</vt:filetime>
  </property>
  <property fmtid="{D5CDD505-2E9C-101B-9397-08002B2CF9AE}" pid="4" name="ICV">
    <vt:lpwstr>35B2812BFC668955818E3E67B0B0643D_42</vt:lpwstr>
  </property>
  <property fmtid="{D5CDD505-2E9C-101B-9397-08002B2CF9AE}" pid="5" name="KSOProductBuildVer">
    <vt:lpwstr>2052-5.4.1.7920</vt:lpwstr>
  </property>
</Properties>
</file>